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1"/>
  </p:sldMasterIdLst>
  <p:notesMasterIdLst>
    <p:notesMasterId r:id="rId77"/>
  </p:notesMasterIdLst>
  <p:handoutMasterIdLst>
    <p:handoutMasterId r:id="rId78"/>
  </p:handoutMasterIdLst>
  <p:sldIdLst>
    <p:sldId id="904" r:id="rId2"/>
    <p:sldId id="1488" r:id="rId3"/>
    <p:sldId id="955" r:id="rId4"/>
    <p:sldId id="1479" r:id="rId5"/>
    <p:sldId id="1502" r:id="rId6"/>
    <p:sldId id="1494" r:id="rId7"/>
    <p:sldId id="1495" r:id="rId8"/>
    <p:sldId id="1500" r:id="rId9"/>
    <p:sldId id="1498" r:id="rId10"/>
    <p:sldId id="1541" r:id="rId11"/>
    <p:sldId id="1410" r:id="rId12"/>
    <p:sldId id="1439" r:id="rId13"/>
    <p:sldId id="1542" r:id="rId14"/>
    <p:sldId id="1438" r:id="rId15"/>
    <p:sldId id="1442" r:id="rId16"/>
    <p:sldId id="1447" r:id="rId17"/>
    <p:sldId id="1458" r:id="rId18"/>
    <p:sldId id="1459" r:id="rId19"/>
    <p:sldId id="1460" r:id="rId20"/>
    <p:sldId id="1461" r:id="rId21"/>
    <p:sldId id="1462" r:id="rId22"/>
    <p:sldId id="1463" r:id="rId23"/>
    <p:sldId id="1464" r:id="rId24"/>
    <p:sldId id="1465" r:id="rId25"/>
    <p:sldId id="1466" r:id="rId26"/>
    <p:sldId id="1467" r:id="rId27"/>
    <p:sldId id="1468" r:id="rId28"/>
    <p:sldId id="1469" r:id="rId29"/>
    <p:sldId id="1455" r:id="rId30"/>
    <p:sldId id="1503" r:id="rId31"/>
    <p:sldId id="1471" r:id="rId32"/>
    <p:sldId id="1472" r:id="rId33"/>
    <p:sldId id="1470" r:id="rId34"/>
    <p:sldId id="1473" r:id="rId35"/>
    <p:sldId id="1504" r:id="rId36"/>
    <p:sldId id="1513" r:id="rId37"/>
    <p:sldId id="1543" r:id="rId38"/>
    <p:sldId id="1474" r:id="rId39"/>
    <p:sldId id="1475" r:id="rId40"/>
    <p:sldId id="1547" r:id="rId41"/>
    <p:sldId id="1505" r:id="rId42"/>
    <p:sldId id="1508" r:id="rId43"/>
    <p:sldId id="1509" r:id="rId44"/>
    <p:sldId id="1511" r:id="rId45"/>
    <p:sldId id="1510" r:id="rId46"/>
    <p:sldId id="1515" r:id="rId47"/>
    <p:sldId id="1545" r:id="rId48"/>
    <p:sldId id="1516" r:id="rId49"/>
    <p:sldId id="1548" r:id="rId50"/>
    <p:sldId id="1517" r:id="rId51"/>
    <p:sldId id="1549" r:id="rId52"/>
    <p:sldId id="1523" r:id="rId53"/>
    <p:sldId id="1518" r:id="rId54"/>
    <p:sldId id="1526" r:id="rId55"/>
    <p:sldId id="1525" r:id="rId56"/>
    <p:sldId id="1522" r:id="rId57"/>
    <p:sldId id="1527" r:id="rId58"/>
    <p:sldId id="1529" r:id="rId59"/>
    <p:sldId id="1532" r:id="rId60"/>
    <p:sldId id="1533" r:id="rId61"/>
    <p:sldId id="1521" r:id="rId62"/>
    <p:sldId id="1534" r:id="rId63"/>
    <p:sldId id="1546" r:id="rId64"/>
    <p:sldId id="1323" r:id="rId65"/>
    <p:sldId id="1530" r:id="rId66"/>
    <p:sldId id="991" r:id="rId67"/>
    <p:sldId id="1535" r:id="rId68"/>
    <p:sldId id="1536" r:id="rId69"/>
    <p:sldId id="1537" r:id="rId70"/>
    <p:sldId id="1550" r:id="rId71"/>
    <p:sldId id="1538" r:id="rId72"/>
    <p:sldId id="1551" r:id="rId73"/>
    <p:sldId id="1539" r:id="rId74"/>
    <p:sldId id="1540" r:id="rId75"/>
    <p:sldId id="1552" r:id="rId76"/>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i Fang" initials="FF" lastIdx="1" clrIdx="0">
    <p:extLst>
      <p:ext uri="{19B8F6BF-5375-455C-9EA6-DF929625EA0E}">
        <p15:presenceInfo xmlns:p15="http://schemas.microsoft.com/office/powerpoint/2012/main" userId="Fei Fang" providerId="None"/>
      </p:ext>
    </p:extLst>
  </p:cmAuthor>
  <p:cmAuthor id="2" name="Fei Fang" initials="FF [2]" lastIdx="1" clrIdx="1">
    <p:extLst>
      <p:ext uri="{19B8F6BF-5375-455C-9EA6-DF929625EA0E}">
        <p15:presenceInfo xmlns:p15="http://schemas.microsoft.com/office/powerpoint/2012/main" userId="3161bbe7667c1a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3333"/>
    <a:srgbClr val="16EE25"/>
    <a:srgbClr val="900000"/>
    <a:srgbClr val="FF6600"/>
    <a:srgbClr val="FFD666"/>
    <a:srgbClr val="CC9500"/>
    <a:srgbClr val="F0B81F"/>
    <a:srgbClr val="E5A800"/>
    <a:srgbClr val="FFCF4C"/>
    <a:srgbClr val="CC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781" autoAdjust="0"/>
  </p:normalViewPr>
  <p:slideViewPr>
    <p:cSldViewPr snapToGrid="0">
      <p:cViewPr varScale="1">
        <p:scale>
          <a:sx n="119" d="100"/>
          <a:sy n="119" d="100"/>
        </p:scale>
        <p:origin x="2976" y="72"/>
      </p:cViewPr>
      <p:guideLst/>
    </p:cSldViewPr>
  </p:slideViewPr>
  <p:notesTextViewPr>
    <p:cViewPr>
      <p:scale>
        <a:sx n="150" d="100"/>
        <a:sy n="150" d="100"/>
      </p:scale>
      <p:origin x="0" y="0"/>
    </p:cViewPr>
  </p:notesTextViewPr>
  <p:notesViewPr>
    <p:cSldViewPr snapToGrid="0">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3340" cy="349943"/>
          </a:xfrm>
          <a:prstGeom prst="rect">
            <a:avLst/>
          </a:prstGeom>
        </p:spPr>
        <p:txBody>
          <a:bodyPr vert="horz" lIns="87927" tIns="43964" rIns="87927" bIns="43964" rtlCol="0"/>
          <a:lstStyle>
            <a:lvl1pPr algn="l">
              <a:defRPr sz="1200"/>
            </a:lvl1pPr>
          </a:lstStyle>
          <a:p>
            <a:endParaRPr lang="en-US"/>
          </a:p>
        </p:txBody>
      </p:sp>
      <p:sp>
        <p:nvSpPr>
          <p:cNvPr id="3" name="Date Placeholder 2"/>
          <p:cNvSpPr>
            <a:spLocks noGrp="1"/>
          </p:cNvSpPr>
          <p:nvPr>
            <p:ph type="dt" sz="quarter" idx="1"/>
          </p:nvPr>
        </p:nvSpPr>
        <p:spPr>
          <a:xfrm>
            <a:off x="5258347" y="0"/>
            <a:ext cx="4023340" cy="349943"/>
          </a:xfrm>
          <a:prstGeom prst="rect">
            <a:avLst/>
          </a:prstGeom>
        </p:spPr>
        <p:txBody>
          <a:bodyPr vert="horz" lIns="87927" tIns="43964" rIns="87927" bIns="43964" rtlCol="0"/>
          <a:lstStyle>
            <a:lvl1pPr algn="r">
              <a:defRPr sz="1200"/>
            </a:lvl1pPr>
          </a:lstStyle>
          <a:p>
            <a:fld id="{F42DCADA-6CB2-49A4-B6B5-E11C4E0EA625}" type="datetimeFigureOut">
              <a:rPr lang="en-US" smtClean="0"/>
              <a:t>11/13/2018</a:t>
            </a:fld>
            <a:endParaRPr lang="en-US"/>
          </a:p>
        </p:txBody>
      </p:sp>
      <p:sp>
        <p:nvSpPr>
          <p:cNvPr id="4" name="Footer Placeholder 3"/>
          <p:cNvSpPr>
            <a:spLocks noGrp="1"/>
          </p:cNvSpPr>
          <p:nvPr>
            <p:ph type="ftr" sz="quarter" idx="2"/>
          </p:nvPr>
        </p:nvSpPr>
        <p:spPr>
          <a:xfrm>
            <a:off x="0" y="6635060"/>
            <a:ext cx="4023340" cy="349942"/>
          </a:xfrm>
          <a:prstGeom prst="rect">
            <a:avLst/>
          </a:prstGeom>
        </p:spPr>
        <p:txBody>
          <a:bodyPr vert="horz" lIns="87927" tIns="43964" rIns="87927" bIns="43964" rtlCol="0" anchor="b"/>
          <a:lstStyle>
            <a:lvl1pPr algn="l">
              <a:defRPr sz="1200"/>
            </a:lvl1pPr>
          </a:lstStyle>
          <a:p>
            <a:endParaRPr lang="en-US"/>
          </a:p>
        </p:txBody>
      </p:sp>
      <p:sp>
        <p:nvSpPr>
          <p:cNvPr id="5" name="Slide Number Placeholder 4"/>
          <p:cNvSpPr>
            <a:spLocks noGrp="1"/>
          </p:cNvSpPr>
          <p:nvPr>
            <p:ph type="sldNum" sz="quarter" idx="3"/>
          </p:nvPr>
        </p:nvSpPr>
        <p:spPr>
          <a:xfrm>
            <a:off x="5258347" y="6635060"/>
            <a:ext cx="4023340" cy="349942"/>
          </a:xfrm>
          <a:prstGeom prst="rect">
            <a:avLst/>
          </a:prstGeom>
        </p:spPr>
        <p:txBody>
          <a:bodyPr vert="horz" lIns="87927" tIns="43964" rIns="87927" bIns="43964" rtlCol="0" anchor="b"/>
          <a:lstStyle>
            <a:lvl1pPr algn="r">
              <a:defRPr sz="1200"/>
            </a:lvl1pPr>
          </a:lstStyle>
          <a:p>
            <a:fld id="{1705DBDB-8179-453A-BB58-50FAA03EF092}" type="slidenum">
              <a:rPr lang="en-US" smtClean="0"/>
              <a:t>‹#›</a:t>
            </a:fld>
            <a:endParaRPr lang="en-US"/>
          </a:p>
        </p:txBody>
      </p:sp>
    </p:spTree>
    <p:extLst>
      <p:ext uri="{BB962C8B-B14F-4D97-AF65-F5344CB8AC3E}">
        <p14:creationId xmlns:p14="http://schemas.microsoft.com/office/powerpoint/2010/main" val="360785992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11-08T18:45:23.083"/>
    </inkml:context>
    <inkml:brush xml:id="br0">
      <inkml:brushProperty name="width" value="0.15875" units="cm"/>
      <inkml:brushProperty name="height" value="0.15875" units="cm"/>
      <inkml:brushProperty name="color" value="#16EE25"/>
    </inkml:brush>
  </inkml:definitions>
  <inkml:trace contextRef="#ctx0" brushRef="#br0">36 593 18599 0 0,'-2'0'224'0'0,"-1"-1"-1"0"0,1 0 0 0 0,-1-1 0 0 0,1 1 1 0 0,-1 0-1 0 0,1-1 0 0 0,-1 0-223 0 0,2 1 35 0 0,0 0 0 0 0,0-1 0 0 0,-1 1 0 0 0,1 0 0 0 0,1-1-1 0 0,-1 1 1 0 0,0 0 0 0 0,0-1 0 0 0,0 1 0 0 0,1-1 0 0 0,-1 0 0 0 0,0 1-1 0 0,1-1-34 0 0,-1-3-76 0 0,0 1-1 0 0,0 0 0 0 0,1 0 0 0 0,-1 0 1 0 0,1-1-1 0 0,0 1 0 0 0,0 0 0 0 0,1 0 1 0 0,-1-3 76 0 0,2 0-47 0 0,-1 0 1 0 0,1 1-1 0 0,0-1 1 0 0,1 0-1 0 0,1-3 47 0 0,4-6 51 0 0,0 1 0 0 0,2 0 0 0 0,-1 0-1 0 0,4-1-50 0 0,17-22 120 0 0,1 1 0 0 0,27-22-120 0 0,-9 16 0 0 0,20-12 0 0 0,-48 40-8 0 0,2 1-1 0 0,0 1 0 0 0,10-4 9 0 0,-3 2-82 0 0,5-2 72 0 0,2 2-1 0 0,-1 1 0 0 0,2 2 1 0 0,-1 2-1 0 0,2 2 0 0 0,-1 1 1 0 0,38 0 10 0 0,-63 6-81 0 0,1 2 0 0 0,0 0 0 0 0,10 2 81 0 0,41 10-71 0 0,-56-10 89 0 0,1 0-1 0 0,-1 1 1 0 0,0 0-1 0 0,0 1 1 0 0,0 0-1 0 0,0 0 1 0 0,5 5-18 0 0,-1 1 75 0 0,-1-1 0 0 0,0 2 1 0 0,-1 0-1 0 0,5 6-75 0 0,-11-11 24 0 0,1 1-1 0 0,-2 0 0 0 0,1 0 0 0 0,3 8-22 0 0,0 3 160 0 0,4 13-161 0 0,-4-5 137 0 0,-1 0 0 0 0,-1 0 1 0 0,2 25-138 0 0,-4-6 405 0 0,-1 45-405 0 0,-5-32 416 0 0,-6 35-416 0 0,4-55 87 0 0,2-20-23 0 0,-1 0 1 0 0,0 0-1 0 0,-6 18-64 0 0,5-26 30 0 0,-32 97 159 0 0,26-78-134 0 0,-14 32 26 0 0,18-49-56 0 0,0-1 0 0 0,-1 0 0 0 0,-5 8-25 0 0,-3 0 54 0 0,0 0 0 0 0,-1-2 1 0 0,-1 0-1 0 0,0 0 1 0 0,-20 13-55 0 0,29-25 26 0 0,0-1 0 0 0,0 0 0 0 0,-1-1 1 0 0,0 1-1 0 0,-2-1-26 0 0,-18 6 135 0 0,0-1-135 0 0,-15 3 180 0 0,0-2 0 0 0,-2-2-180 0 0,24-5 78 0 0,0-2 0 0 0,1 0 0 0 0,-1-1 0 0 0,0-1 0 0 0,-5-2-78 0 0,-99-24 378 0 0,97 20-442 0 0,-38-11-76 0 0,65 17 42 0 0,1 1-1 0 0,-1-1 0 0 0,1 0 0 0 0,-1 0 1 0 0,1 0-1 0 0,-1 0 0 0 0,1 0 0 0 0,0 0 1 0 0,-1 0-1 0 0,1 0 0 0 0,0-1 1 0 0,0 1-1 0 0,0 0 0 0 0,0-1 0 0 0,0 1 1 0 0,0-1-1 0 0,0 1 0 0 0,1-1 1 0 0,-1-1 98 0 0,-1 0-917 0 0,-2-3-6614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50463"/>
          </a:xfrm>
          <a:prstGeom prst="rect">
            <a:avLst/>
          </a:prstGeom>
        </p:spPr>
        <p:txBody>
          <a:bodyPr vert="horz" lIns="92948" tIns="46474" rIns="92948" bIns="46474" rtlCol="0"/>
          <a:lstStyle>
            <a:lvl1pPr algn="l">
              <a:defRPr sz="1300"/>
            </a:lvl1pPr>
          </a:lstStyle>
          <a:p>
            <a:endParaRPr lang="en-US"/>
          </a:p>
        </p:txBody>
      </p:sp>
      <p:sp>
        <p:nvSpPr>
          <p:cNvPr id="3" name="Date Placeholder 2"/>
          <p:cNvSpPr>
            <a:spLocks noGrp="1"/>
          </p:cNvSpPr>
          <p:nvPr>
            <p:ph type="dt" idx="1"/>
          </p:nvPr>
        </p:nvSpPr>
        <p:spPr>
          <a:xfrm>
            <a:off x="5258615" y="0"/>
            <a:ext cx="4022937" cy="350463"/>
          </a:xfrm>
          <a:prstGeom prst="rect">
            <a:avLst/>
          </a:prstGeom>
        </p:spPr>
        <p:txBody>
          <a:bodyPr vert="horz" lIns="92948" tIns="46474" rIns="92948" bIns="46474" rtlCol="0"/>
          <a:lstStyle>
            <a:lvl1pPr algn="r">
              <a:defRPr sz="1300"/>
            </a:lvl1pPr>
          </a:lstStyle>
          <a:p>
            <a:fld id="{FC151BD9-A8D5-42FC-8C0B-5479A9C0A3DB}" type="datetimeFigureOut">
              <a:rPr lang="en-US" smtClean="0"/>
              <a:t>11/13/2018</a:t>
            </a:fld>
            <a:endParaRPr lang="en-US"/>
          </a:p>
        </p:txBody>
      </p:sp>
      <p:sp>
        <p:nvSpPr>
          <p:cNvPr id="4" name="Slide Image Placeholder 3"/>
          <p:cNvSpPr>
            <a:spLocks noGrp="1" noRot="1" noChangeAspect="1"/>
          </p:cNvSpPr>
          <p:nvPr>
            <p:ph type="sldImg" idx="2"/>
          </p:nvPr>
        </p:nvSpPr>
        <p:spPr>
          <a:xfrm>
            <a:off x="3070225" y="873125"/>
            <a:ext cx="3143250" cy="2357438"/>
          </a:xfrm>
          <a:prstGeom prst="rect">
            <a:avLst/>
          </a:prstGeom>
          <a:noFill/>
          <a:ln w="12700">
            <a:solidFill>
              <a:prstClr val="black"/>
            </a:solidFill>
          </a:ln>
        </p:spPr>
        <p:txBody>
          <a:bodyPr vert="horz" lIns="92948" tIns="46474" rIns="92948" bIns="46474" rtlCol="0" anchor="ctr"/>
          <a:lstStyle/>
          <a:p>
            <a:endParaRPr lang="en-US"/>
          </a:p>
        </p:txBody>
      </p:sp>
      <p:sp>
        <p:nvSpPr>
          <p:cNvPr id="5" name="Notes Placeholder 4"/>
          <p:cNvSpPr>
            <a:spLocks noGrp="1"/>
          </p:cNvSpPr>
          <p:nvPr>
            <p:ph type="body" sz="quarter" idx="3"/>
          </p:nvPr>
        </p:nvSpPr>
        <p:spPr>
          <a:xfrm>
            <a:off x="928370" y="3361532"/>
            <a:ext cx="7426960" cy="2750344"/>
          </a:xfrm>
          <a:prstGeom prst="rect">
            <a:avLst/>
          </a:prstGeom>
        </p:spPr>
        <p:txBody>
          <a:bodyPr vert="horz" lIns="92948" tIns="46474" rIns="92948" bIns="464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7" cy="350462"/>
          </a:xfrm>
          <a:prstGeom prst="rect">
            <a:avLst/>
          </a:prstGeom>
        </p:spPr>
        <p:txBody>
          <a:bodyPr vert="horz" lIns="92948" tIns="46474" rIns="92948" bIns="46474" rtlCol="0" anchor="b"/>
          <a:lstStyle>
            <a:lvl1pPr algn="l">
              <a:defRPr sz="1300"/>
            </a:lvl1pPr>
          </a:lstStyle>
          <a:p>
            <a:endParaRPr lang="en-US"/>
          </a:p>
        </p:txBody>
      </p:sp>
      <p:sp>
        <p:nvSpPr>
          <p:cNvPr id="7" name="Slide Number Placeholder 6"/>
          <p:cNvSpPr>
            <a:spLocks noGrp="1"/>
          </p:cNvSpPr>
          <p:nvPr>
            <p:ph type="sldNum" sz="quarter" idx="5"/>
          </p:nvPr>
        </p:nvSpPr>
        <p:spPr>
          <a:xfrm>
            <a:off x="5258615" y="6634539"/>
            <a:ext cx="4022937" cy="350462"/>
          </a:xfrm>
          <a:prstGeom prst="rect">
            <a:avLst/>
          </a:prstGeom>
        </p:spPr>
        <p:txBody>
          <a:bodyPr vert="horz" lIns="92948" tIns="46474" rIns="92948" bIns="46474" rtlCol="0" anchor="b"/>
          <a:lstStyle>
            <a:lvl1pPr algn="r">
              <a:defRPr sz="1300"/>
            </a:lvl1pPr>
          </a:lstStyle>
          <a:p>
            <a:fld id="{E6517F1F-6505-40F0-B92A-0D136955C762}" type="slidenum">
              <a:rPr lang="en-US" smtClean="0"/>
              <a:t>‹#›</a:t>
            </a:fld>
            <a:endParaRPr lang="en-US"/>
          </a:p>
        </p:txBody>
      </p:sp>
    </p:spTree>
    <p:extLst>
      <p:ext uri="{BB962C8B-B14F-4D97-AF65-F5344CB8AC3E}">
        <p14:creationId xmlns:p14="http://schemas.microsoft.com/office/powerpoint/2010/main" val="113217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a:t>
            </a:fld>
            <a:endParaRPr lang="en-US"/>
          </a:p>
        </p:txBody>
      </p:sp>
    </p:spTree>
    <p:extLst>
      <p:ext uri="{BB962C8B-B14F-4D97-AF65-F5344CB8AC3E}">
        <p14:creationId xmlns:p14="http://schemas.microsoft.com/office/powerpoint/2010/main" val="297045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63</a:t>
            </a:fld>
            <a:endParaRPr lang="en-US"/>
          </a:p>
        </p:txBody>
      </p:sp>
    </p:spTree>
    <p:extLst>
      <p:ext uri="{BB962C8B-B14F-4D97-AF65-F5344CB8AC3E}">
        <p14:creationId xmlns:p14="http://schemas.microsoft.com/office/powerpoint/2010/main" val="361941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66</a:t>
            </a:fld>
            <a:endParaRPr lang="en-US"/>
          </a:p>
        </p:txBody>
      </p:sp>
    </p:spTree>
    <p:extLst>
      <p:ext uri="{BB962C8B-B14F-4D97-AF65-F5344CB8AC3E}">
        <p14:creationId xmlns:p14="http://schemas.microsoft.com/office/powerpoint/2010/main" val="4146032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68</a:t>
            </a:fld>
            <a:endParaRPr lang="en-US"/>
          </a:p>
        </p:txBody>
      </p:sp>
    </p:spTree>
    <p:extLst>
      <p:ext uri="{BB962C8B-B14F-4D97-AF65-F5344CB8AC3E}">
        <p14:creationId xmlns:p14="http://schemas.microsoft.com/office/powerpoint/2010/main" val="284717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3</a:t>
            </a:fld>
            <a:endParaRPr lang="en-US"/>
          </a:p>
        </p:txBody>
      </p:sp>
    </p:spTree>
    <p:extLst>
      <p:ext uri="{BB962C8B-B14F-4D97-AF65-F5344CB8AC3E}">
        <p14:creationId xmlns:p14="http://schemas.microsoft.com/office/powerpoint/2010/main" val="121330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video shows research highlights from Toddler, a simple 3D dynamic biped that was able to quickly and reliably learn to walk. The beginning of the video demonstrates the robot's ability to walk passively downhill on a treadmill with the computer turned off. The robot was then placed on flat terrain with the computer switched on, and tasked with acquiring the same gait without assistance from gravity, but rather by learning a feedback controller. This learning occurred in less than 20 minutes, using only trials implemented on the real robot (no simulations). The learning algorithm continues to quickly adapt as the robot walks over different terrain.  Sebastian</a:t>
            </a:r>
            <a:r>
              <a:rPr lang="en-US" baseline="0" dirty="0" smtClean="0"/>
              <a:t> </a:t>
            </a:r>
            <a:r>
              <a:rPr lang="en-US" baseline="0" dirty="0" err="1" smtClean="0"/>
              <a:t>Seung</a:t>
            </a:r>
            <a:endParaRPr lang="en-US" baseline="0" dirty="0" smtClean="0"/>
          </a:p>
          <a:p>
            <a:r>
              <a:rPr lang="en-US" baseline="0" dirty="0" smtClean="0"/>
              <a:t>Lab at MIT. </a:t>
            </a:r>
            <a:endParaRPr lang="en-US" dirty="0" smtClean="0"/>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7</a:t>
            </a:fld>
            <a:endParaRPr lang="en-US"/>
          </a:p>
        </p:txBody>
      </p:sp>
    </p:spTree>
    <p:extLst>
      <p:ext uri="{BB962C8B-B14F-4D97-AF65-F5344CB8AC3E}">
        <p14:creationId xmlns:p14="http://schemas.microsoft.com/office/powerpoint/2010/main" val="78685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8</a:t>
            </a:fld>
            <a:endParaRPr lang="en-US"/>
          </a:p>
        </p:txBody>
      </p:sp>
    </p:spTree>
    <p:extLst>
      <p:ext uri="{BB962C8B-B14F-4D97-AF65-F5344CB8AC3E}">
        <p14:creationId xmlns:p14="http://schemas.microsoft.com/office/powerpoint/2010/main" val="167671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10</a:t>
            </a:fld>
            <a:endParaRPr lang="en-US"/>
          </a:p>
        </p:txBody>
      </p:sp>
    </p:spTree>
    <p:extLst>
      <p:ext uri="{BB962C8B-B14F-4D97-AF65-F5344CB8AC3E}">
        <p14:creationId xmlns:p14="http://schemas.microsoft.com/office/powerpoint/2010/main" val="403276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13</a:t>
            </a:fld>
            <a:endParaRPr lang="en-US"/>
          </a:p>
        </p:txBody>
      </p:sp>
    </p:spTree>
    <p:extLst>
      <p:ext uri="{BB962C8B-B14F-4D97-AF65-F5344CB8AC3E}">
        <p14:creationId xmlns:p14="http://schemas.microsoft.com/office/powerpoint/2010/main" val="86959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37</a:t>
            </a:fld>
            <a:endParaRPr lang="en-US"/>
          </a:p>
        </p:txBody>
      </p:sp>
    </p:spTree>
    <p:extLst>
      <p:ext uri="{BB962C8B-B14F-4D97-AF65-F5344CB8AC3E}">
        <p14:creationId xmlns:p14="http://schemas.microsoft.com/office/powerpoint/2010/main" val="409247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40</a:t>
            </a:fld>
            <a:endParaRPr lang="en-US"/>
          </a:p>
        </p:txBody>
      </p:sp>
    </p:spTree>
    <p:extLst>
      <p:ext uri="{BB962C8B-B14F-4D97-AF65-F5344CB8AC3E}">
        <p14:creationId xmlns:p14="http://schemas.microsoft.com/office/powerpoint/2010/main" val="403156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47</a:t>
            </a:fld>
            <a:endParaRPr lang="en-US"/>
          </a:p>
        </p:txBody>
      </p:sp>
    </p:spTree>
    <p:extLst>
      <p:ext uri="{BB962C8B-B14F-4D97-AF65-F5344CB8AC3E}">
        <p14:creationId xmlns:p14="http://schemas.microsoft.com/office/powerpoint/2010/main" val="282766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858317" y="1216152"/>
            <a:ext cx="7585862" cy="990600"/>
          </a:xfrm>
        </p:spPr>
        <p:txBody>
          <a:bodyPr anchor="ctr" anchorCtr="0"/>
          <a:lstStyle>
            <a:lvl1pPr algn="ctr">
              <a:lnSpc>
                <a:spcPct val="150000"/>
              </a:lnSpc>
              <a:defRPr sz="3200" b="0">
                <a:solidFill>
                  <a:schemeClr val="accent1"/>
                </a:solidFill>
              </a:defRPr>
            </a:lvl1pPr>
          </a:lstStyle>
          <a:p>
            <a:r>
              <a:rPr kumimoji="0" lang="en-US" dirty="0"/>
              <a:t>Click to edit Master title style</a:t>
            </a:r>
          </a:p>
        </p:txBody>
      </p:sp>
      <p:sp>
        <p:nvSpPr>
          <p:cNvPr id="9" name="Subtitle 8"/>
          <p:cNvSpPr>
            <a:spLocks noGrp="1"/>
          </p:cNvSpPr>
          <p:nvPr>
            <p:ph type="subTitle" idx="1"/>
          </p:nvPr>
        </p:nvSpPr>
        <p:spPr>
          <a:xfrm>
            <a:off x="1259433" y="4176793"/>
            <a:ext cx="6806793" cy="1565329"/>
          </a:xfrm>
        </p:spPr>
        <p:txBody>
          <a:bodyPr anchor="ctr">
            <a:normAutofit/>
          </a:bodyPr>
          <a:lstStyle>
            <a:lvl1pPr marL="0" indent="0" algn="ctr">
              <a:buNone/>
              <a:defRPr sz="2400">
                <a:solidFill>
                  <a:schemeClr val="tx1"/>
                </a:solidFill>
                <a:latin typeface="+mn-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5" name="Shape 70"/>
          <p:cNvSpPr/>
          <p:nvPr userDrawn="1"/>
        </p:nvSpPr>
        <p:spPr>
          <a:xfrm>
            <a:off x="-9737" y="3309395"/>
            <a:ext cx="9154639" cy="53565"/>
          </a:xfrm>
          <a:prstGeom prst="rect">
            <a:avLst/>
          </a:prstGeom>
          <a:solidFill>
            <a:srgbClr val="FFC000"/>
          </a:solidFill>
          <a:ln w="12700">
            <a:miter lim="400000"/>
          </a:ln>
        </p:spPr>
        <p:txBody>
          <a:bodyPr lIns="0" tIns="0" rIns="0" bIns="0" anchor="ctr"/>
          <a:lstStyle/>
          <a:p>
            <a:pPr lvl="0">
              <a:defRPr sz="2400">
                <a:solidFill>
                  <a:srgbClr val="FFFFFF"/>
                </a:solidFill>
              </a:defRPr>
            </a:pPr>
            <a:endParaRPr sz="2646"/>
          </a:p>
        </p:txBody>
      </p:sp>
      <p:sp>
        <p:nvSpPr>
          <p:cNvPr id="6" name="Rectangle 5"/>
          <p:cNvSpPr>
            <a:spLocks noChangeArrowheads="1"/>
          </p:cNvSpPr>
          <p:nvPr userDrawn="1"/>
        </p:nvSpPr>
        <p:spPr bwMode="auto">
          <a:xfrm>
            <a:off x="0" y="3182111"/>
            <a:ext cx="9144903" cy="117330"/>
          </a:xfrm>
          <a:prstGeom prst="rect">
            <a:avLst/>
          </a:prstGeom>
          <a:solidFill>
            <a:schemeClr val="accent1"/>
          </a:solidFill>
          <a:ln w="12700">
            <a:solidFill>
              <a:schemeClr val="accent1"/>
            </a:solidFill>
            <a:miter lim="800000"/>
            <a:headEnd/>
            <a:tailEnd/>
          </a:ln>
          <a:effectLst/>
        </p:spPr>
        <p:txBody>
          <a:bodyPr wrap="none" lIns="91392" tIns="45696" rIns="91392" bIns="45696" anchor="ctr"/>
          <a:lstStyle/>
          <a:p>
            <a:endParaRPr lang="en-US" sz="2200">
              <a:solidFill>
                <a:schemeClr val="accent1"/>
              </a:solidFill>
            </a:endParaRPr>
          </a:p>
        </p:txBody>
      </p:sp>
    </p:spTree>
    <p:extLst>
      <p:ext uri="{BB962C8B-B14F-4D97-AF65-F5344CB8AC3E}">
        <p14:creationId xmlns:p14="http://schemas.microsoft.com/office/powerpoint/2010/main" val="1627629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8" name="Content Placeholder 7"/>
          <p:cNvSpPr>
            <a:spLocks noGrp="1"/>
          </p:cNvSpPr>
          <p:nvPr>
            <p:ph sz="quarter" idx="1"/>
          </p:nvPr>
        </p:nvSpPr>
        <p:spPr>
          <a:xfrm>
            <a:off x="457200" y="1219200"/>
            <a:ext cx="8229600" cy="493776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Date Placeholder 9"/>
          <p:cNvSpPr>
            <a:spLocks noGrp="1"/>
          </p:cNvSpPr>
          <p:nvPr>
            <p:ph type="dt" sz="half" idx="10"/>
          </p:nvPr>
        </p:nvSpPr>
        <p:spPr/>
        <p:txBody>
          <a:bodyPr/>
          <a:lstStyle/>
          <a:p>
            <a:fld id="{25DF680D-2C67-4C95-A53E-F5B5FCCE787F}" type="datetime1">
              <a:rPr lang="en-US" smtClean="0"/>
              <a:t>11/13/2018</a:t>
            </a:fld>
            <a:endParaRPr lang="en-US" dirty="0"/>
          </a:p>
        </p:txBody>
      </p:sp>
      <p:sp>
        <p:nvSpPr>
          <p:cNvPr id="11" name="Footer Placeholder 10"/>
          <p:cNvSpPr>
            <a:spLocks noGrp="1"/>
          </p:cNvSpPr>
          <p:nvPr>
            <p:ph type="ftr" sz="quarter" idx="11"/>
          </p:nvPr>
        </p:nvSpPr>
        <p:spPr/>
        <p:txBody>
          <a:bodyPr/>
          <a:lstStyle/>
          <a:p>
            <a:r>
              <a:rPr lang="en-US"/>
              <a:t>Fei Fang</a:t>
            </a:r>
            <a:endParaRPr lang="en-US" dirty="0"/>
          </a:p>
        </p:txBody>
      </p:sp>
      <p:sp>
        <p:nvSpPr>
          <p:cNvPr id="12" name="Slide Number Placeholder 11"/>
          <p:cNvSpPr>
            <a:spLocks noGrp="1"/>
          </p:cNvSpPr>
          <p:nvPr>
            <p:ph type="sldNum" sz="quarter" idx="12"/>
          </p:nvPr>
        </p:nvSpPr>
        <p:spPr/>
        <p:txBody>
          <a:bodyPr/>
          <a:lstStyle/>
          <a:p>
            <a:fld id="{A3B20E47-2A4C-4221-B6B9-A2AC2F1C1077}" type="slidenum">
              <a:rPr lang="en-US" smtClean="0"/>
              <a:pPr/>
              <a:t>‹#›</a:t>
            </a:fld>
            <a:endParaRPr lang="en-US" dirty="0"/>
          </a:p>
        </p:txBody>
      </p:sp>
    </p:spTree>
    <p:extLst>
      <p:ext uri="{BB962C8B-B14F-4D97-AF65-F5344CB8AC3E}">
        <p14:creationId xmlns:p14="http://schemas.microsoft.com/office/powerpoint/2010/main" val="384085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Date Placeholder 8"/>
          <p:cNvSpPr>
            <a:spLocks noGrp="1"/>
          </p:cNvSpPr>
          <p:nvPr>
            <p:ph type="dt" sz="half" idx="10"/>
          </p:nvPr>
        </p:nvSpPr>
        <p:spPr/>
        <p:txBody>
          <a:bodyPr/>
          <a:lstStyle/>
          <a:p>
            <a:fld id="{EB36123A-7BEE-45D6-98E4-96615EA46E29}" type="datetime1">
              <a:rPr lang="en-US" smtClean="0"/>
              <a:t>11/13/2018</a:t>
            </a:fld>
            <a:endParaRPr lang="en-US" dirty="0"/>
          </a:p>
        </p:txBody>
      </p:sp>
      <p:sp>
        <p:nvSpPr>
          <p:cNvPr id="10" name="Footer Placeholder 9"/>
          <p:cNvSpPr>
            <a:spLocks noGrp="1"/>
          </p:cNvSpPr>
          <p:nvPr>
            <p:ph type="ftr" sz="quarter" idx="11"/>
          </p:nvPr>
        </p:nvSpPr>
        <p:spPr/>
        <p:txBody>
          <a:bodyPr/>
          <a:lstStyle/>
          <a:p>
            <a:r>
              <a:rPr lang="en-US"/>
              <a:t>Fei Fang</a:t>
            </a:r>
            <a:endParaRPr lang="en-US" dirty="0"/>
          </a:p>
        </p:txBody>
      </p:sp>
      <p:sp>
        <p:nvSpPr>
          <p:cNvPr id="11" name="Slide Number Placeholder 10"/>
          <p:cNvSpPr>
            <a:spLocks noGrp="1"/>
          </p:cNvSpPr>
          <p:nvPr>
            <p:ph type="sldNum" sz="quarter" idx="12"/>
          </p:nvPr>
        </p:nvSpPr>
        <p:spPr/>
        <p:txBody>
          <a:bodyPr/>
          <a:lstStyle/>
          <a:p>
            <a:fld id="{A3B20E47-2A4C-4221-B6B9-A2AC2F1C1077}" type="slidenum">
              <a:rPr lang="en-US" smtClean="0"/>
              <a:pPr/>
              <a:t>‹#›</a:t>
            </a:fld>
            <a:endParaRPr lang="en-US" dirty="0"/>
          </a:p>
        </p:txBody>
      </p:sp>
    </p:spTree>
    <p:extLst>
      <p:ext uri="{BB962C8B-B14F-4D97-AF65-F5344CB8AC3E}">
        <p14:creationId xmlns:p14="http://schemas.microsoft.com/office/powerpoint/2010/main" val="98795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hape 68"/>
          <p:cNvSpPr/>
          <p:nvPr userDrawn="1"/>
        </p:nvSpPr>
        <p:spPr>
          <a:xfrm>
            <a:off x="0" y="0"/>
            <a:ext cx="9144000" cy="1096492"/>
          </a:xfrm>
          <a:prstGeom prst="rect">
            <a:avLst/>
          </a:prstGeom>
          <a:solidFill>
            <a:schemeClr val="bg1">
              <a:lumMod val="85000"/>
            </a:schemeClr>
          </a:solidFill>
          <a:ln w="12700">
            <a:miter lim="400000"/>
          </a:ln>
        </p:spPr>
        <p:txBody>
          <a:bodyPr lIns="0" tIns="0" rIns="0" bIns="0" anchor="ctr"/>
          <a:lstStyle/>
          <a:p>
            <a:pPr lvl="0">
              <a:defRPr sz="2400">
                <a:solidFill>
                  <a:srgbClr val="FFFFFF"/>
                </a:solidFill>
              </a:defRPr>
            </a:pPr>
            <a:endParaRPr dirty="0"/>
          </a:p>
        </p:txBody>
      </p:sp>
      <p:sp>
        <p:nvSpPr>
          <p:cNvPr id="22" name="Title Placeholder 21"/>
          <p:cNvSpPr>
            <a:spLocks noGrp="1"/>
          </p:cNvSpPr>
          <p:nvPr>
            <p:ph type="title"/>
          </p:nvPr>
        </p:nvSpPr>
        <p:spPr>
          <a:xfrm>
            <a:off x="457200" y="152400"/>
            <a:ext cx="8229600" cy="766953"/>
          </a:xfrm>
          <a:prstGeom prst="rect">
            <a:avLst/>
          </a:prstGeom>
        </p:spPr>
        <p:txBody>
          <a:bodyPr vert="horz" anchor="b" anchorCtr="0">
            <a:normAutofit/>
          </a:bodyPr>
          <a:lstStyle/>
          <a:p>
            <a:r>
              <a:rPr kumimoji="0" lang="en-US" dirty="0"/>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7343192" y="6356350"/>
            <a:ext cx="1346656" cy="365760"/>
          </a:xfrm>
          <a:prstGeom prst="rect">
            <a:avLst/>
          </a:prstGeom>
        </p:spPr>
        <p:txBody>
          <a:bodyPr vert="horz"/>
          <a:lstStyle>
            <a:lvl1pPr algn="r" eaLnBrk="1" latinLnBrk="0" hangingPunct="1">
              <a:defRPr kumimoji="0" sz="1400">
                <a:solidFill>
                  <a:schemeClr val="tx2"/>
                </a:solidFill>
              </a:defRPr>
            </a:lvl1pPr>
          </a:lstStyle>
          <a:p>
            <a:fld id="{3760176F-149E-43B7-B695-28E73B44851A}" type="datetime1">
              <a:rPr lang="en-US" smtClean="0"/>
              <a:t>11/13/2018</a:t>
            </a:fld>
            <a:endParaRPr lang="en-US" dirty="0"/>
          </a:p>
        </p:txBody>
      </p:sp>
      <p:sp>
        <p:nvSpPr>
          <p:cNvPr id="3" name="Footer Placeholder 2"/>
          <p:cNvSpPr>
            <a:spLocks noGrp="1"/>
          </p:cNvSpPr>
          <p:nvPr>
            <p:ph type="ftr" sz="quarter" idx="3"/>
          </p:nvPr>
        </p:nvSpPr>
        <p:spPr>
          <a:xfrm>
            <a:off x="1427584" y="6356350"/>
            <a:ext cx="5912560" cy="365760"/>
          </a:xfrm>
          <a:prstGeom prst="rect">
            <a:avLst/>
          </a:prstGeom>
        </p:spPr>
        <p:txBody>
          <a:bodyPr vert="horz"/>
          <a:lstStyle>
            <a:lvl1pPr algn="ctr" eaLnBrk="1" latinLnBrk="0" hangingPunct="1">
              <a:defRPr kumimoji="0" sz="1400">
                <a:solidFill>
                  <a:schemeClr val="tx2"/>
                </a:solidFill>
              </a:defRPr>
            </a:lvl1pPr>
          </a:lstStyle>
          <a:p>
            <a:r>
              <a:rPr lang="en-US"/>
              <a:t>Fei Fang</a:t>
            </a:r>
            <a:endParaRPr lang="en-US" dirty="0"/>
          </a:p>
        </p:txBody>
      </p:sp>
      <p:sp>
        <p:nvSpPr>
          <p:cNvPr id="23" name="Slide Number Placeholder 22"/>
          <p:cNvSpPr>
            <a:spLocks noGrp="1"/>
          </p:cNvSpPr>
          <p:nvPr>
            <p:ph type="sldNum" sz="quarter" idx="4"/>
          </p:nvPr>
        </p:nvSpPr>
        <p:spPr>
          <a:xfrm>
            <a:off x="612648" y="6356350"/>
            <a:ext cx="814936" cy="365760"/>
          </a:xfrm>
          <a:prstGeom prst="rect">
            <a:avLst/>
          </a:prstGeom>
        </p:spPr>
        <p:txBody>
          <a:bodyPr vert="horz"/>
          <a:lstStyle>
            <a:lvl1pPr algn="l" eaLnBrk="1" latinLnBrk="0" hangingPunct="1">
              <a:defRPr kumimoji="0" sz="1400">
                <a:solidFill>
                  <a:schemeClr val="tx2"/>
                </a:solidFill>
              </a:defRPr>
            </a:lvl1pPr>
          </a:lstStyle>
          <a:p>
            <a:fld id="{A3B20E47-2A4C-4221-B6B9-A2AC2F1C1077}"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hape 70"/>
          <p:cNvSpPr/>
          <p:nvPr userDrawn="1"/>
        </p:nvSpPr>
        <p:spPr>
          <a:xfrm>
            <a:off x="0" y="1095009"/>
            <a:ext cx="9144000" cy="45719"/>
          </a:xfrm>
          <a:prstGeom prst="rect">
            <a:avLst/>
          </a:prstGeom>
          <a:solidFill>
            <a:srgbClr val="FFC000"/>
          </a:solidFill>
          <a:ln w="12700">
            <a:miter lim="400000"/>
          </a:ln>
        </p:spPr>
        <p:txBody>
          <a:bodyPr lIns="0" tIns="0" rIns="0" bIns="0" anchor="ctr"/>
          <a:lstStyle/>
          <a:p>
            <a:pPr lvl="0">
              <a:defRPr sz="2400">
                <a:solidFill>
                  <a:srgbClr val="FFFFFF"/>
                </a:solidFill>
              </a:defRPr>
            </a:pPr>
            <a:endParaRPr/>
          </a:p>
        </p:txBody>
      </p:sp>
    </p:spTree>
    <p:extLst>
      <p:ext uri="{BB962C8B-B14F-4D97-AF65-F5344CB8AC3E}">
        <p14:creationId xmlns:p14="http://schemas.microsoft.com/office/powerpoint/2010/main" val="75527267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Lst>
  <p:hf hdr="0"/>
  <p:txStyles>
    <p:titleStyle>
      <a:lvl1pPr algn="l" rtl="0" eaLnBrk="1" latinLnBrk="0" hangingPunct="1">
        <a:spcBef>
          <a:spcPct val="0"/>
        </a:spcBef>
        <a:buNone/>
        <a:defRPr kumimoji="0" sz="2800" kern="1200">
          <a:solidFill>
            <a:schemeClr val="accent1"/>
          </a:solidFill>
          <a:latin typeface="+mn-lt"/>
          <a:ea typeface="+mj-ea"/>
          <a:cs typeface="Arial" panose="020B0604020202020204" pitchFamily="34" charset="0"/>
        </a:defRPr>
      </a:lvl1pPr>
    </p:titleStyle>
    <p:body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eifang@c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1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110.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3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110.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wmf"/><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wmf"/><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wmf"/><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18.png"/><Relationship Id="rId12"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wmf"/><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microsoft.com/office/2007/relationships/hdphoto" Target="../media/hdphoto1.wdp"/><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wmf"/><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18.png"/><Relationship Id="rId12"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4.wmf"/><Relationship Id="rId9" Type="http://schemas.openxmlformats.org/officeDocument/2006/relationships/image" Target="../media/image21.png"/><Relationship Id="rId1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microsoft.com/office/2007/relationships/hdphoto" Target="../media/hdphoto1.wdp"/><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4.wmf"/><Relationship Id="rId9" Type="http://schemas.openxmlformats.org/officeDocument/2006/relationships/image" Target="../media/image22.png"/><Relationship Id="rId14"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18.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4.wmf"/><Relationship Id="rId9" Type="http://schemas.openxmlformats.org/officeDocument/2006/relationships/image" Target="../media/image21.png"/><Relationship Id="rId1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microsoft.com/office/2007/relationships/hdphoto" Target="../media/hdphoto1.wdp"/><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3.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4.wmf"/><Relationship Id="rId9" Type="http://schemas.openxmlformats.org/officeDocument/2006/relationships/image" Target="../media/image22.png"/><Relationship Id="rId14" Type="http://schemas.openxmlformats.org/officeDocument/2006/relationships/image" Target="../media/image27.png"/></Relationships>
</file>

<file path=ppt/slides/_rels/slide27.xml.rels><?xml version="1.0" encoding="UTF-8" standalone="yes"?>
<Relationships xmlns="http://schemas.openxmlformats.org/package/2006/relationships"><Relationship Id="rId26" Type="http://schemas.openxmlformats.org/officeDocument/2006/relationships/image" Target="../media/image27.png"/><Relationship Id="rId3" Type="http://schemas.microsoft.com/office/2007/relationships/hdphoto" Target="../media/hdphoto1.wdp"/><Relationship Id="rId21" Type="http://schemas.openxmlformats.org/officeDocument/2006/relationships/image" Target="../media/image21.png"/><Relationship Id="rId25" Type="http://schemas.openxmlformats.org/officeDocument/2006/relationships/image" Target="../media/image26.png"/><Relationship Id="rId2" Type="http://schemas.openxmlformats.org/officeDocument/2006/relationships/image" Target="../media/image3.png"/><Relationship Id="rId20" Type="http://schemas.openxmlformats.org/officeDocument/2006/relationships/image" Target="../media/image20.png"/><Relationship Id="rId29" Type="http://schemas.openxmlformats.org/officeDocument/2006/relationships/image" Target="../media/image30.png"/><Relationship Id="rId1" Type="http://schemas.openxmlformats.org/officeDocument/2006/relationships/slideLayout" Target="../slideLayouts/slideLayout2.xml"/><Relationship Id="rId24" Type="http://schemas.openxmlformats.org/officeDocument/2006/relationships/image" Target="../media/image24.png"/><Relationship Id="rId5" Type="http://schemas.openxmlformats.org/officeDocument/2006/relationships/image" Target="../media/image5.png"/><Relationship Id="rId23" Type="http://schemas.openxmlformats.org/officeDocument/2006/relationships/image" Target="../media/image23.png"/><Relationship Id="rId28" Type="http://schemas.openxmlformats.org/officeDocument/2006/relationships/image" Target="../media/image29.png"/><Relationship Id="rId19" Type="http://schemas.openxmlformats.org/officeDocument/2006/relationships/image" Target="../media/image250.png"/><Relationship Id="rId4" Type="http://schemas.openxmlformats.org/officeDocument/2006/relationships/image" Target="../media/image4.wmf"/><Relationship Id="rId22" Type="http://schemas.openxmlformats.org/officeDocument/2006/relationships/image" Target="../media/image22.png"/><Relationship Id="rId27" Type="http://schemas.openxmlformats.org/officeDocument/2006/relationships/image" Target="../media/image28.png"/><Relationship Id="rId30"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10" Type="http://schemas.openxmlformats.org/officeDocument/2006/relationships/image" Target="../media/image270.png"/><Relationship Id="rId4" Type="http://schemas.openxmlformats.org/officeDocument/2006/relationships/image" Target="../media/image260.png"/><Relationship Id="rId9" Type="http://schemas.openxmlformats.org/officeDocument/2006/relationships/customXml" Target="../ink/ink1.xml"/></Relationships>
</file>

<file path=ppt/slides/_rels/slide29.xml.rels><?xml version="1.0" encoding="UTF-8" standalone="yes"?>
<Relationships xmlns="http://schemas.openxmlformats.org/package/2006/relationships"><Relationship Id="rId8" Type="http://schemas.openxmlformats.org/officeDocument/2006/relationships/image" Target="../media/image290.png"/><Relationship Id="rId3" Type="http://schemas.microsoft.com/office/2007/relationships/hdphoto" Target="../media/hdphoto1.wdp"/><Relationship Id="rId7" Type="http://schemas.openxmlformats.org/officeDocument/2006/relationships/image" Target="../media/image28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10" Type="http://schemas.openxmlformats.org/officeDocument/2006/relationships/image" Target="../media/image32.png"/><Relationship Id="rId4" Type="http://schemas.openxmlformats.org/officeDocument/2006/relationships/image" Target="../media/image260.png"/><Relationship Id="rId9" Type="http://schemas.openxmlformats.org/officeDocument/2006/relationships/image" Target="../media/image30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6" Type="http://schemas.openxmlformats.org/officeDocument/2006/relationships/image" Target="../media/image26.png"/><Relationship Id="rId3" Type="http://schemas.microsoft.com/office/2007/relationships/hdphoto" Target="../media/hdphoto1.wdp"/><Relationship Id="rId21" Type="http://schemas.openxmlformats.org/officeDocument/2006/relationships/image" Target="../media/image21.png"/><Relationship Id="rId25" Type="http://schemas.openxmlformats.org/officeDocument/2006/relationships/image" Target="../media/image25.png"/><Relationship Id="rId2" Type="http://schemas.openxmlformats.org/officeDocument/2006/relationships/image" Target="../media/image3.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24" Type="http://schemas.openxmlformats.org/officeDocument/2006/relationships/image" Target="../media/image24.png"/><Relationship Id="rId5" Type="http://schemas.openxmlformats.org/officeDocument/2006/relationships/image" Target="../media/image5.png"/><Relationship Id="rId23" Type="http://schemas.openxmlformats.org/officeDocument/2006/relationships/image" Target="../media/image23.png"/><Relationship Id="rId28" Type="http://schemas.openxmlformats.org/officeDocument/2006/relationships/image" Target="../media/image28.png"/><Relationship Id="rId19" Type="http://schemas.openxmlformats.org/officeDocument/2006/relationships/image" Target="../media/image340.png"/><Relationship Id="rId31" Type="http://schemas.openxmlformats.org/officeDocument/2006/relationships/image" Target="../media/image31.png"/><Relationship Id="rId4" Type="http://schemas.openxmlformats.org/officeDocument/2006/relationships/image" Target="../media/image4.wmf"/><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s/_rels/slide32.xml.rels><?xml version="1.0" encoding="UTF-8" standalone="yes"?>
<Relationships xmlns="http://schemas.openxmlformats.org/package/2006/relationships"><Relationship Id="rId8" Type="http://schemas.openxmlformats.org/officeDocument/2006/relationships/image" Target="../media/image290.png"/><Relationship Id="rId3" Type="http://schemas.microsoft.com/office/2007/relationships/hdphoto" Target="../media/hdphoto1.wdp"/><Relationship Id="rId7" Type="http://schemas.openxmlformats.org/officeDocument/2006/relationships/image" Target="../media/image28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10"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50.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610.png"/><Relationship Id="rId5" Type="http://schemas.microsoft.com/office/2007/relationships/hdphoto" Target="../media/hdphoto1.wdp"/><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microsoft.com/office/2007/relationships/hdphoto" Target="../media/hdphoto1.wdp"/><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3.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19.png"/><Relationship Id="rId4" Type="http://schemas.openxmlformats.org/officeDocument/2006/relationships/image" Target="../media/image4.wmf"/><Relationship Id="rId9" Type="http://schemas.openxmlformats.org/officeDocument/2006/relationships/image" Target="../media/image22.pn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microsoft.com/office/2007/relationships/hdphoto" Target="../media/hdphoto1.wdp"/><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3.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44.png"/><Relationship Id="rId4" Type="http://schemas.openxmlformats.org/officeDocument/2006/relationships/image" Target="../media/image4.wmf"/><Relationship Id="rId9" Type="http://schemas.openxmlformats.org/officeDocument/2006/relationships/image" Target="../media/image22.png"/><Relationship Id="rId14" Type="http://schemas.openxmlformats.org/officeDocument/2006/relationships/image" Target="../media/image27.png"/></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microsoft.com/office/2007/relationships/hdphoto" Target="../media/hdphoto1.wdp"/><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3.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44.png"/><Relationship Id="rId4" Type="http://schemas.openxmlformats.org/officeDocument/2006/relationships/image" Target="../media/image4.wmf"/><Relationship Id="rId9" Type="http://schemas.openxmlformats.org/officeDocument/2006/relationships/image" Target="../media/image22.png"/><Relationship Id="rId14" Type="http://schemas.openxmlformats.org/officeDocument/2006/relationships/image" Target="../media/image27.png"/></Relationships>
</file>

<file path=ppt/slides/_rels/slide44.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80.png"/><Relationship Id="rId17" Type="http://schemas.openxmlformats.org/officeDocument/2006/relationships/image" Target="../media/image30.png"/><Relationship Id="rId2" Type="http://schemas.openxmlformats.org/officeDocument/2006/relationships/image" Target="../media/image48.png"/><Relationship Id="rId16"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image" Target="../media/image24.png"/><Relationship Id="rId5" Type="http://schemas.openxmlformats.org/officeDocument/2006/relationships/image" Target="../media/image110.png"/><Relationship Id="rId15" Type="http://schemas.openxmlformats.org/officeDocument/2006/relationships/image" Target="../media/image28.png"/><Relationship Id="rId10" Type="http://schemas.openxmlformats.org/officeDocument/2006/relationships/image" Target="../media/image160.png"/><Relationship Id="rId4" Type="http://schemas.microsoft.com/office/2007/relationships/hdphoto" Target="../media/hdphoto1.wdp"/><Relationship Id="rId9" Type="http://schemas.openxmlformats.org/officeDocument/2006/relationships/image" Target="../media/image22.png"/><Relationship Id="rId14" Type="http://schemas.openxmlformats.org/officeDocument/2006/relationships/image" Target="../media/image200.png"/></Relationships>
</file>

<file path=ppt/slides/_rels/slide45.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80.png"/><Relationship Id="rId17" Type="http://schemas.openxmlformats.org/officeDocument/2006/relationships/image" Target="../media/image30.png"/><Relationship Id="rId2" Type="http://schemas.openxmlformats.org/officeDocument/2006/relationships/image" Target="../media/image48.png"/><Relationship Id="rId16"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4.wmf"/><Relationship Id="rId11" Type="http://schemas.openxmlformats.org/officeDocument/2006/relationships/image" Target="../media/image24.png"/><Relationship Id="rId5" Type="http://schemas.openxmlformats.org/officeDocument/2006/relationships/image" Target="../media/image110.png"/><Relationship Id="rId15" Type="http://schemas.openxmlformats.org/officeDocument/2006/relationships/image" Target="../media/image28.png"/><Relationship Id="rId10" Type="http://schemas.openxmlformats.org/officeDocument/2006/relationships/image" Target="../media/image160.png"/><Relationship Id="rId19" Type="http://schemas.openxmlformats.org/officeDocument/2006/relationships/image" Target="../media/image49.png"/><Relationship Id="rId4" Type="http://schemas.microsoft.com/office/2007/relationships/hdphoto" Target="../media/hdphoto1.wdp"/><Relationship Id="rId9" Type="http://schemas.openxmlformats.org/officeDocument/2006/relationships/image" Target="../media/image22.png"/><Relationship Id="rId14" Type="http://schemas.openxmlformats.org/officeDocument/2006/relationships/image" Target="../media/image200.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wmf"/><Relationship Id="rId5" Type="http://schemas.microsoft.com/office/2007/relationships/hdphoto" Target="../media/hdphoto1.wdp"/><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4.png"/><Relationship Id="rId7" Type="http://schemas.openxmlformats.org/officeDocument/2006/relationships/image" Target="../media/image5.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4.wmf"/><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6.png"/></Relationships>
</file>

<file path=ppt/slides/_rels/slide5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66.png"/><Relationship Id="rId5" Type="http://schemas.openxmlformats.org/officeDocument/2006/relationships/image" Target="../media/image4.wmf"/><Relationship Id="rId10" Type="http://schemas.openxmlformats.org/officeDocument/2006/relationships/image" Target="../media/image69.png"/><Relationship Id="rId4" Type="http://schemas.microsoft.com/office/2007/relationships/hdphoto" Target="../media/hdphoto1.wdp"/><Relationship Id="rId9" Type="http://schemas.openxmlformats.org/officeDocument/2006/relationships/image" Target="../media/image68.png"/></Relationships>
</file>

<file path=ppt/slides/_rels/slide5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66.png"/><Relationship Id="rId3" Type="http://schemas.openxmlformats.org/officeDocument/2006/relationships/image" Target="../media/image3.png"/><Relationship Id="rId7" Type="http://schemas.openxmlformats.org/officeDocument/2006/relationships/image" Target="../media/image65.png"/><Relationship Id="rId12"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2.png"/><Relationship Id="rId5" Type="http://schemas.openxmlformats.org/officeDocument/2006/relationships/image" Target="../media/image4.wmf"/><Relationship Id="rId10" Type="http://schemas.openxmlformats.org/officeDocument/2006/relationships/image" Target="../media/image69.png"/><Relationship Id="rId4" Type="http://schemas.microsoft.com/office/2007/relationships/hdphoto" Target="../media/hdphoto1.wdp"/><Relationship Id="rId9" Type="http://schemas.openxmlformats.org/officeDocument/2006/relationships/image" Target="../media/image68.png"/><Relationship Id="rId14" Type="http://schemas.openxmlformats.org/officeDocument/2006/relationships/image" Target="../media/image74.png"/></Relationships>
</file>

<file path=ppt/slides/_rels/slide5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66.png"/><Relationship Id="rId3" Type="http://schemas.openxmlformats.org/officeDocument/2006/relationships/image" Target="../media/image3.png"/><Relationship Id="rId7" Type="http://schemas.openxmlformats.org/officeDocument/2006/relationships/image" Target="../media/image65.png"/><Relationship Id="rId12" Type="http://schemas.openxmlformats.org/officeDocument/2006/relationships/image" Target="../media/image73.png"/><Relationship Id="rId2" Type="http://schemas.openxmlformats.org/officeDocument/2006/relationships/image" Target="../media/image75.png"/><Relationship Id="rId16"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2.png"/><Relationship Id="rId5" Type="http://schemas.openxmlformats.org/officeDocument/2006/relationships/image" Target="../media/image4.wmf"/><Relationship Id="rId15" Type="http://schemas.openxmlformats.org/officeDocument/2006/relationships/image" Target="../media/image77.png"/><Relationship Id="rId10" Type="http://schemas.openxmlformats.org/officeDocument/2006/relationships/image" Target="../media/image69.png"/><Relationship Id="rId4" Type="http://schemas.microsoft.com/office/2007/relationships/hdphoto" Target="../media/hdphoto1.wdp"/><Relationship Id="rId9" Type="http://schemas.openxmlformats.org/officeDocument/2006/relationships/image" Target="../media/image68.png"/><Relationship Id="rId14" Type="http://schemas.openxmlformats.org/officeDocument/2006/relationships/image" Target="../media/image76.png"/></Relationships>
</file>

<file path=ppt/slides/_rels/slide58.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66.png"/><Relationship Id="rId18" Type="http://schemas.openxmlformats.org/officeDocument/2006/relationships/image" Target="../media/image83.png"/><Relationship Id="rId3" Type="http://schemas.openxmlformats.org/officeDocument/2006/relationships/image" Target="../media/image3.png"/><Relationship Id="rId7" Type="http://schemas.openxmlformats.org/officeDocument/2006/relationships/image" Target="../media/image65.png"/><Relationship Id="rId12" Type="http://schemas.openxmlformats.org/officeDocument/2006/relationships/image" Target="../media/image73.png"/><Relationship Id="rId17" Type="http://schemas.openxmlformats.org/officeDocument/2006/relationships/image" Target="../media/image82.png"/><Relationship Id="rId2" Type="http://schemas.openxmlformats.org/officeDocument/2006/relationships/image" Target="../media/image79.png"/><Relationship Id="rId16"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2.png"/><Relationship Id="rId5" Type="http://schemas.openxmlformats.org/officeDocument/2006/relationships/image" Target="../media/image4.wmf"/><Relationship Id="rId15" Type="http://schemas.openxmlformats.org/officeDocument/2006/relationships/image" Target="../media/image77.png"/><Relationship Id="rId10" Type="http://schemas.openxmlformats.org/officeDocument/2006/relationships/image" Target="../media/image69.png"/><Relationship Id="rId4" Type="http://schemas.microsoft.com/office/2007/relationships/hdphoto" Target="../media/hdphoto1.wdp"/><Relationship Id="rId9" Type="http://schemas.openxmlformats.org/officeDocument/2006/relationships/image" Target="../media/image68.png"/><Relationship Id="rId14" Type="http://schemas.openxmlformats.org/officeDocument/2006/relationships/image" Target="../media/image76.png"/></Relationships>
</file>

<file path=ppt/slides/_rels/slide5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0.png"/><Relationship Id="rId18" Type="http://schemas.openxmlformats.org/officeDocument/2006/relationships/image" Target="../media/image31.png"/><Relationship Id="rId7" Type="http://schemas.openxmlformats.org/officeDocument/2006/relationships/image" Target="../media/image130.png"/><Relationship Id="rId12" Type="http://schemas.openxmlformats.org/officeDocument/2006/relationships/image" Target="../media/image26.png"/><Relationship Id="rId17" Type="http://schemas.openxmlformats.org/officeDocument/2006/relationships/image" Target="../media/image30.png"/><Relationship Id="rId2" Type="http://schemas.openxmlformats.org/officeDocument/2006/relationships/image" Target="../media/image84.png"/><Relationship Id="rId16" Type="http://schemas.openxmlformats.org/officeDocument/2006/relationships/image" Target="../media/image220.png"/><Relationship Id="rId20"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80.png"/><Relationship Id="rId5" Type="http://schemas.openxmlformats.org/officeDocument/2006/relationships/image" Target="../media/image4.wmf"/><Relationship Id="rId10" Type="http://schemas.openxmlformats.org/officeDocument/2006/relationships/image" Target="../media/image24.png"/><Relationship Id="rId19" Type="http://schemas.openxmlformats.org/officeDocument/2006/relationships/image" Target="../media/image65.png"/><Relationship Id="rId4" Type="http://schemas.openxmlformats.org/officeDocument/2006/relationships/image" Target="../media/image110.png"/><Relationship Id="rId9" Type="http://schemas.openxmlformats.org/officeDocument/2006/relationships/image" Target="../media/image160.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0.png"/><Relationship Id="rId18" Type="http://schemas.openxmlformats.org/officeDocument/2006/relationships/image" Target="../media/image31.png"/><Relationship Id="rId21" Type="http://schemas.openxmlformats.org/officeDocument/2006/relationships/image" Target="../media/image85.png"/><Relationship Id="rId7" Type="http://schemas.openxmlformats.org/officeDocument/2006/relationships/image" Target="../media/image130.png"/><Relationship Id="rId12" Type="http://schemas.openxmlformats.org/officeDocument/2006/relationships/image" Target="../media/image26.png"/><Relationship Id="rId17" Type="http://schemas.openxmlformats.org/officeDocument/2006/relationships/image" Target="../media/image30.png"/><Relationship Id="rId2" Type="http://schemas.openxmlformats.org/officeDocument/2006/relationships/image" Target="../media/image84.png"/><Relationship Id="rId16" Type="http://schemas.openxmlformats.org/officeDocument/2006/relationships/image" Target="../media/image220.png"/><Relationship Id="rId20"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80.png"/><Relationship Id="rId5" Type="http://schemas.openxmlformats.org/officeDocument/2006/relationships/image" Target="../media/image4.wmf"/><Relationship Id="rId10" Type="http://schemas.openxmlformats.org/officeDocument/2006/relationships/image" Target="../media/image24.png"/><Relationship Id="rId19" Type="http://schemas.openxmlformats.org/officeDocument/2006/relationships/image" Target="../media/image65.png"/><Relationship Id="rId4" Type="http://schemas.openxmlformats.org/officeDocument/2006/relationships/image" Target="../media/image110.png"/><Relationship Id="rId9" Type="http://schemas.openxmlformats.org/officeDocument/2006/relationships/image" Target="../media/image160.png"/><Relationship Id="rId1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6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wmf"/></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oqWX7bC-ZY&amp;list=PL28ekMsVlKa1mKRif05Uxn-iuP2Ms6qD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7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99.png"/></Relationships>
</file>

<file path=ppt/slides/_rels/slide7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png"/></Relationships>
</file>

<file path=ppt/slides/_rels/slide73.xml.rels><?xml version="1.0" encoding="UTF-8" standalone="yes"?>
<Relationships xmlns="http://schemas.openxmlformats.org/package/2006/relationships"><Relationship Id="rId3" Type="http://schemas.openxmlformats.org/officeDocument/2006/relationships/image" Target="../media/image1010.png"/><Relationship Id="rId2" Type="http://schemas.openxmlformats.org/officeDocument/2006/relationships/image" Target="../media/image1000.png"/><Relationship Id="rId1" Type="http://schemas.openxmlformats.org/officeDocument/2006/relationships/slideLayout" Target="../slideLayouts/slideLayout2.xml"/><Relationship Id="rId4" Type="http://schemas.openxmlformats.org/officeDocument/2006/relationships/image" Target="../media/image1020.png"/></Relationships>
</file>

<file path=ppt/slides/_rels/slide74.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1030.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50.png"/></Relationships>
</file>

<file path=ppt/slides/_rels/slide7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0.png"/><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M-QUkgk3HyE?t=1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V1eYniJ0Rnk?t=2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US" sz="2400" dirty="0"/>
              <a:t>Artificial Intelligence: Representation and Problem Solving</a:t>
            </a:r>
            <a:br>
              <a:rPr lang="en-US" sz="2400" dirty="0"/>
            </a:br>
            <a:r>
              <a:rPr lang="en-US" sz="2400" dirty="0"/>
              <a:t/>
            </a:r>
            <a:br>
              <a:rPr lang="en-US" sz="2400" dirty="0"/>
            </a:br>
            <a:r>
              <a:rPr lang="en-US" sz="2400" dirty="0"/>
              <a:t>Sequential Decision Making (3): Passive Reinforcement Learning</a:t>
            </a:r>
          </a:p>
        </p:txBody>
      </p:sp>
      <p:sp>
        <p:nvSpPr>
          <p:cNvPr id="8" name="Subtitle 7"/>
          <p:cNvSpPr>
            <a:spLocks noGrp="1"/>
          </p:cNvSpPr>
          <p:nvPr>
            <p:ph type="subTitle" idx="1"/>
          </p:nvPr>
        </p:nvSpPr>
        <p:spPr/>
        <p:txBody>
          <a:bodyPr>
            <a:normAutofit fontScale="92500" lnSpcReduction="10000"/>
          </a:bodyPr>
          <a:lstStyle/>
          <a:p>
            <a:r>
              <a:rPr lang="en-US" dirty="0"/>
              <a:t>15-381 / 681</a:t>
            </a:r>
          </a:p>
          <a:p>
            <a:r>
              <a:rPr lang="en-US" dirty="0"/>
              <a:t>Instructors: Fei Fang (This Lecture) and Dave </a:t>
            </a:r>
            <a:r>
              <a:rPr lang="en-US" dirty="0" err="1"/>
              <a:t>Touretzky</a:t>
            </a:r>
            <a:endParaRPr lang="en-US" dirty="0"/>
          </a:p>
          <a:p>
            <a:r>
              <a:rPr lang="en-US" dirty="0">
                <a:hlinkClick r:id="rId3"/>
              </a:rPr>
              <a:t>feifang@cmu.edu</a:t>
            </a:r>
            <a:endParaRPr lang="en-US" dirty="0"/>
          </a:p>
          <a:p>
            <a:r>
              <a:rPr lang="en-US" dirty="0"/>
              <a:t>Wean Hall 4126</a:t>
            </a:r>
          </a:p>
        </p:txBody>
      </p:sp>
      <p:sp>
        <p:nvSpPr>
          <p:cNvPr id="4" name="Date Placeholder 3"/>
          <p:cNvSpPr>
            <a:spLocks noGrp="1"/>
          </p:cNvSpPr>
          <p:nvPr>
            <p:ph type="dt" sz="half" idx="4294967295"/>
          </p:nvPr>
        </p:nvSpPr>
        <p:spPr>
          <a:xfrm>
            <a:off x="7797800" y="6356350"/>
            <a:ext cx="1346200" cy="365125"/>
          </a:xfrm>
        </p:spPr>
        <p:txBody>
          <a:bodyPr/>
          <a:lstStyle/>
          <a:p>
            <a:fld id="{25DF680D-2C67-4C95-A53E-F5B5FCCE787F}" type="datetime1">
              <a:rPr lang="en-US" smtClean="0"/>
              <a:t>11/13/2018</a:t>
            </a:fld>
            <a:endParaRPr lang="en-US" dirty="0"/>
          </a:p>
        </p:txBody>
      </p:sp>
      <p:sp>
        <p:nvSpPr>
          <p:cNvPr id="6" name="Slide Number Placeholder 5"/>
          <p:cNvSpPr>
            <a:spLocks noGrp="1"/>
          </p:cNvSpPr>
          <p:nvPr>
            <p:ph type="sldNum" sz="quarter" idx="4294967295"/>
          </p:nvPr>
        </p:nvSpPr>
        <p:spPr>
          <a:xfrm>
            <a:off x="0" y="6356350"/>
            <a:ext cx="814388" cy="365125"/>
          </a:xfrm>
        </p:spPr>
        <p:txBody>
          <a:bodyPr/>
          <a:lstStyle/>
          <a:p>
            <a:fld id="{A3B20E47-2A4C-4221-B6B9-A2AC2F1C1077}" type="slidenum">
              <a:rPr lang="en-US" smtClean="0"/>
              <a:pPr/>
              <a:t>1</a:t>
            </a:fld>
            <a:endParaRPr lang="en-US" dirty="0"/>
          </a:p>
        </p:txBody>
      </p:sp>
    </p:spTree>
    <p:extLst>
      <p:ext uri="{BB962C8B-B14F-4D97-AF65-F5344CB8AC3E}">
        <p14:creationId xmlns:p14="http://schemas.microsoft.com/office/powerpoint/2010/main" val="241271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p:txBody>
          <a:bodyPr>
            <a:normAutofit/>
          </a:bodyPr>
          <a:lstStyle/>
          <a:p>
            <a:r>
              <a:rPr lang="en-US" dirty="0" smtClean="0"/>
              <a:t>What is Reinforcement Learning</a:t>
            </a:r>
          </a:p>
          <a:p>
            <a:endParaRPr lang="en-US" dirty="0" smtClean="0"/>
          </a:p>
          <a:p>
            <a:r>
              <a:rPr lang="en-US" dirty="0" smtClean="0">
                <a:solidFill>
                  <a:srgbClr val="0070C0"/>
                </a:solidFill>
              </a:rPr>
              <a:t>Passive RL</a:t>
            </a:r>
            <a:endParaRPr lang="en-US" dirty="0">
              <a:solidFill>
                <a:srgbClr val="0070C0"/>
              </a:solidFill>
            </a:endParaRPr>
          </a:p>
          <a:p>
            <a:pPr lvl="1"/>
            <a:r>
              <a:rPr lang="en-US" dirty="0" smtClean="0"/>
              <a:t>Model-based </a:t>
            </a:r>
            <a:r>
              <a:rPr lang="en-US" dirty="0"/>
              <a:t>Passive RL</a:t>
            </a:r>
          </a:p>
          <a:p>
            <a:pPr lvl="1"/>
            <a:r>
              <a:rPr lang="en-US" dirty="0" smtClean="0"/>
              <a:t>Model-free Passive RL</a:t>
            </a:r>
            <a:endParaRPr lang="en-US" dirty="0"/>
          </a:p>
          <a:p>
            <a:pPr lvl="2"/>
            <a:r>
              <a:rPr lang="en-US" dirty="0"/>
              <a:t>Direct Utility Estimation</a:t>
            </a:r>
          </a:p>
          <a:p>
            <a:pPr lvl="2"/>
            <a:r>
              <a:rPr lang="en-US" dirty="0" smtClean="0"/>
              <a:t>Temporal </a:t>
            </a:r>
            <a:r>
              <a:rPr lang="en-US" dirty="0"/>
              <a:t>Difference Learning</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10</a:t>
            </a:fld>
            <a:endParaRPr lang="en-US" dirty="0"/>
          </a:p>
        </p:txBody>
      </p:sp>
    </p:spTree>
    <p:extLst>
      <p:ext uri="{BB962C8B-B14F-4D97-AF65-F5344CB8AC3E}">
        <p14:creationId xmlns:p14="http://schemas.microsoft.com/office/powerpoint/2010/main" val="177624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RL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b="1" dirty="0" smtClean="0"/>
                  <a:t>Passive Learning</a:t>
                </a:r>
                <a:r>
                  <a:rPr lang="en-US" dirty="0"/>
                  <a:t>: Agent’s policy </a:t>
                </a:r>
                <a14:m>
                  <m:oMath xmlns:m="http://schemas.openxmlformats.org/officeDocument/2006/math">
                    <m:r>
                      <a:rPr lang="en-US" b="0" i="1" smtClean="0">
                        <a:solidFill>
                          <a:srgbClr val="0070C0"/>
                        </a:solidFill>
                        <a:latin typeface="Cambria Math" panose="02040503050406030204" pitchFamily="18" charset="0"/>
                      </a:rPr>
                      <m:t>𝜋</m:t>
                    </m:r>
                  </m:oMath>
                </a14:m>
                <a:r>
                  <a:rPr lang="en-US" dirty="0">
                    <a:solidFill>
                      <a:srgbClr val="0070C0"/>
                    </a:solidFill>
                  </a:rPr>
                  <a:t> is fixed</a:t>
                </a:r>
                <a:r>
                  <a:rPr lang="en-US" dirty="0"/>
                  <a:t>; Learn state value </a:t>
                </a: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a:t>
                </a:r>
                <a:r>
                  <a:rPr lang="en-US" dirty="0" smtClean="0">
                    <a:solidFill>
                      <a:srgbClr val="0070C0"/>
                    </a:solidFill>
                  </a:rPr>
                  <a:t>without</a:t>
                </a:r>
                <a:r>
                  <a:rPr lang="en-US" dirty="0" smtClean="0"/>
                  <a:t> </a:t>
                </a:r>
                <a:r>
                  <a:rPr lang="en-US" dirty="0">
                    <a:solidFill>
                      <a:srgbClr val="0070C0"/>
                    </a:solidFill>
                  </a:rPr>
                  <a:t>knowing</a:t>
                </a:r>
                <a:r>
                  <a:rPr lang="en-US" dirty="0"/>
                  <a:t> the transition model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or the reward function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ahead of time</a:t>
                </a:r>
              </a:p>
              <a:p>
                <a:endParaRPr lang="en-US" dirty="0"/>
              </a:p>
              <a:p>
                <a:r>
                  <a:rPr lang="en-US" dirty="0"/>
                  <a:t>Recall in policy iteration, we </a:t>
                </a:r>
                <a:r>
                  <a:rPr lang="en-US" dirty="0" smtClean="0"/>
                  <a:t>have learned how to evaluate </a:t>
                </a:r>
                <a:r>
                  <a:rPr lang="en-US" dirty="0"/>
                  <a:t>a policy, i.e., compute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a:t>
                </a:r>
                <a:r>
                  <a:rPr lang="en-US" dirty="0" smtClean="0"/>
                  <a:t>given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7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11</a:t>
            </a:fld>
            <a:endParaRPr lang="en-US" dirty="0"/>
          </a:p>
        </p:txBody>
      </p:sp>
    </p:spTree>
    <p:extLst>
      <p:ext uri="{BB962C8B-B14F-4D97-AF65-F5344CB8AC3E}">
        <p14:creationId xmlns:p14="http://schemas.microsoft.com/office/powerpoint/2010/main" val="4174070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Reinforcement Learning</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12</a:t>
            </a:fld>
            <a:endParaRPr lang="en-US" dirty="0"/>
          </a:p>
        </p:txBody>
      </p:sp>
      <p:sp>
        <p:nvSpPr>
          <p:cNvPr id="7" name="Freeform 6"/>
          <p:cNvSpPr>
            <a:spLocks/>
          </p:cNvSpPr>
          <p:nvPr/>
        </p:nvSpPr>
        <p:spPr bwMode="auto">
          <a:xfrm>
            <a:off x="4307146" y="1471210"/>
            <a:ext cx="2986157" cy="1387328"/>
          </a:xfrm>
          <a:custGeom>
            <a:avLst/>
            <a:gdLst>
              <a:gd name="T0" fmla="*/ 120 w 2104"/>
              <a:gd name="T1" fmla="*/ 184 h 1168"/>
              <a:gd name="T2" fmla="*/ 352 w 2104"/>
              <a:gd name="T3" fmla="*/ 248 h 1168"/>
              <a:gd name="T4" fmla="*/ 424 w 2104"/>
              <a:gd name="T5" fmla="*/ 232 h 1168"/>
              <a:gd name="T6" fmla="*/ 480 w 2104"/>
              <a:gd name="T7" fmla="*/ 176 h 1168"/>
              <a:gd name="T8" fmla="*/ 552 w 2104"/>
              <a:gd name="T9" fmla="*/ 128 h 1168"/>
              <a:gd name="T10" fmla="*/ 840 w 2104"/>
              <a:gd name="T11" fmla="*/ 0 h 1168"/>
              <a:gd name="T12" fmla="*/ 1056 w 2104"/>
              <a:gd name="T13" fmla="*/ 16 h 1168"/>
              <a:gd name="T14" fmla="*/ 1120 w 2104"/>
              <a:gd name="T15" fmla="*/ 56 h 1168"/>
              <a:gd name="T16" fmla="*/ 1152 w 2104"/>
              <a:gd name="T17" fmla="*/ 104 h 1168"/>
              <a:gd name="T18" fmla="*/ 1160 w 2104"/>
              <a:gd name="T19" fmla="*/ 152 h 1168"/>
              <a:gd name="T20" fmla="*/ 1216 w 2104"/>
              <a:gd name="T21" fmla="*/ 184 h 1168"/>
              <a:gd name="T22" fmla="*/ 1440 w 2104"/>
              <a:gd name="T23" fmla="*/ 208 h 1168"/>
              <a:gd name="T24" fmla="*/ 1800 w 2104"/>
              <a:gd name="T25" fmla="*/ 200 h 1168"/>
              <a:gd name="T26" fmla="*/ 1944 w 2104"/>
              <a:gd name="T27" fmla="*/ 240 h 1168"/>
              <a:gd name="T28" fmla="*/ 1960 w 2104"/>
              <a:gd name="T29" fmla="*/ 368 h 1168"/>
              <a:gd name="T30" fmla="*/ 1952 w 2104"/>
              <a:gd name="T31" fmla="*/ 392 h 1168"/>
              <a:gd name="T32" fmla="*/ 1904 w 2104"/>
              <a:gd name="T33" fmla="*/ 416 h 1168"/>
              <a:gd name="T34" fmla="*/ 1960 w 2104"/>
              <a:gd name="T35" fmla="*/ 512 h 1168"/>
              <a:gd name="T36" fmla="*/ 2088 w 2104"/>
              <a:gd name="T37" fmla="*/ 672 h 1168"/>
              <a:gd name="T38" fmla="*/ 2104 w 2104"/>
              <a:gd name="T39" fmla="*/ 696 h 1168"/>
              <a:gd name="T40" fmla="*/ 2048 w 2104"/>
              <a:gd name="T41" fmla="*/ 1024 h 1168"/>
              <a:gd name="T42" fmla="*/ 2008 w 2104"/>
              <a:gd name="T43" fmla="*/ 1064 h 1168"/>
              <a:gd name="T44" fmla="*/ 1888 w 2104"/>
              <a:gd name="T45" fmla="*/ 1056 h 1168"/>
              <a:gd name="T46" fmla="*/ 1768 w 2104"/>
              <a:gd name="T47" fmla="*/ 960 h 1168"/>
              <a:gd name="T48" fmla="*/ 1688 w 2104"/>
              <a:gd name="T49" fmla="*/ 944 h 1168"/>
              <a:gd name="T50" fmla="*/ 1592 w 2104"/>
              <a:gd name="T51" fmla="*/ 952 h 1168"/>
              <a:gd name="T52" fmla="*/ 1392 w 2104"/>
              <a:gd name="T53" fmla="*/ 1080 h 1168"/>
              <a:gd name="T54" fmla="*/ 1144 w 2104"/>
              <a:gd name="T55" fmla="*/ 1168 h 1168"/>
              <a:gd name="T56" fmla="*/ 1048 w 2104"/>
              <a:gd name="T57" fmla="*/ 1160 h 1168"/>
              <a:gd name="T58" fmla="*/ 1024 w 2104"/>
              <a:gd name="T59" fmla="*/ 1152 h 1168"/>
              <a:gd name="T60" fmla="*/ 976 w 2104"/>
              <a:gd name="T61" fmla="*/ 960 h 1168"/>
              <a:gd name="T62" fmla="*/ 944 w 2104"/>
              <a:gd name="T63" fmla="*/ 848 h 1168"/>
              <a:gd name="T64" fmla="*/ 744 w 2104"/>
              <a:gd name="T65" fmla="*/ 904 h 1168"/>
              <a:gd name="T66" fmla="*/ 424 w 2104"/>
              <a:gd name="T67" fmla="*/ 984 h 1168"/>
              <a:gd name="T68" fmla="*/ 328 w 2104"/>
              <a:gd name="T69" fmla="*/ 1008 h 1168"/>
              <a:gd name="T70" fmla="*/ 176 w 2104"/>
              <a:gd name="T71" fmla="*/ 992 h 1168"/>
              <a:gd name="T72" fmla="*/ 120 w 2104"/>
              <a:gd name="T73" fmla="*/ 920 h 1168"/>
              <a:gd name="T74" fmla="*/ 144 w 2104"/>
              <a:gd name="T75" fmla="*/ 808 h 1168"/>
              <a:gd name="T76" fmla="*/ 192 w 2104"/>
              <a:gd name="T77" fmla="*/ 776 h 1168"/>
              <a:gd name="T78" fmla="*/ 240 w 2104"/>
              <a:gd name="T79" fmla="*/ 760 h 1168"/>
              <a:gd name="T80" fmla="*/ 216 w 2104"/>
              <a:gd name="T81" fmla="*/ 608 h 1168"/>
              <a:gd name="T82" fmla="*/ 208 w 2104"/>
              <a:gd name="T83" fmla="*/ 584 h 1168"/>
              <a:gd name="T84" fmla="*/ 184 w 2104"/>
              <a:gd name="T85" fmla="*/ 576 h 1168"/>
              <a:gd name="T86" fmla="*/ 136 w 2104"/>
              <a:gd name="T87" fmla="*/ 544 h 1168"/>
              <a:gd name="T88" fmla="*/ 88 w 2104"/>
              <a:gd name="T89" fmla="*/ 528 h 1168"/>
              <a:gd name="T90" fmla="*/ 72 w 2104"/>
              <a:gd name="T91" fmla="*/ 496 h 1168"/>
              <a:gd name="T92" fmla="*/ 48 w 2104"/>
              <a:gd name="T93" fmla="*/ 464 h 1168"/>
              <a:gd name="T94" fmla="*/ 0 w 2104"/>
              <a:gd name="T95" fmla="*/ 320 h 1168"/>
              <a:gd name="T96" fmla="*/ 88 w 2104"/>
              <a:gd name="T97" fmla="*/ 192 h 1168"/>
              <a:gd name="T98" fmla="*/ 160 w 2104"/>
              <a:gd name="T99" fmla="*/ 216 h 1168"/>
              <a:gd name="T100" fmla="*/ 120 w 2104"/>
              <a:gd name="T101" fmla="*/ 184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4" h="1168">
                <a:moveTo>
                  <a:pt x="120" y="184"/>
                </a:moveTo>
                <a:cubicBezTo>
                  <a:pt x="229" y="242"/>
                  <a:pt x="242" y="261"/>
                  <a:pt x="352" y="248"/>
                </a:cubicBezTo>
                <a:cubicBezTo>
                  <a:pt x="375" y="240"/>
                  <a:pt x="401" y="242"/>
                  <a:pt x="424" y="232"/>
                </a:cubicBezTo>
                <a:cubicBezTo>
                  <a:pt x="499" y="197"/>
                  <a:pt x="438" y="212"/>
                  <a:pt x="480" y="176"/>
                </a:cubicBezTo>
                <a:cubicBezTo>
                  <a:pt x="501" y="157"/>
                  <a:pt x="531" y="148"/>
                  <a:pt x="552" y="128"/>
                </a:cubicBezTo>
                <a:cubicBezTo>
                  <a:pt x="631" y="48"/>
                  <a:pt x="731" y="10"/>
                  <a:pt x="840" y="0"/>
                </a:cubicBezTo>
                <a:cubicBezTo>
                  <a:pt x="912" y="5"/>
                  <a:pt x="984" y="7"/>
                  <a:pt x="1056" y="16"/>
                </a:cubicBezTo>
                <a:cubicBezTo>
                  <a:pt x="1083" y="19"/>
                  <a:pt x="1103" y="35"/>
                  <a:pt x="1120" y="56"/>
                </a:cubicBezTo>
                <a:cubicBezTo>
                  <a:pt x="1131" y="71"/>
                  <a:pt x="1152" y="104"/>
                  <a:pt x="1152" y="104"/>
                </a:cubicBezTo>
                <a:cubicBezTo>
                  <a:pt x="1154" y="120"/>
                  <a:pt x="1153" y="137"/>
                  <a:pt x="1160" y="152"/>
                </a:cubicBezTo>
                <a:cubicBezTo>
                  <a:pt x="1171" y="177"/>
                  <a:pt x="1193" y="179"/>
                  <a:pt x="1216" y="184"/>
                </a:cubicBezTo>
                <a:cubicBezTo>
                  <a:pt x="1294" y="198"/>
                  <a:pt x="1356" y="203"/>
                  <a:pt x="1440" y="208"/>
                </a:cubicBezTo>
                <a:cubicBezTo>
                  <a:pt x="1631" y="183"/>
                  <a:pt x="1611" y="172"/>
                  <a:pt x="1800" y="200"/>
                </a:cubicBezTo>
                <a:cubicBezTo>
                  <a:pt x="1848" y="207"/>
                  <a:pt x="1893" y="232"/>
                  <a:pt x="1944" y="240"/>
                </a:cubicBezTo>
                <a:cubicBezTo>
                  <a:pt x="2008" y="261"/>
                  <a:pt x="1981" y="318"/>
                  <a:pt x="1960" y="368"/>
                </a:cubicBezTo>
                <a:cubicBezTo>
                  <a:pt x="1956" y="375"/>
                  <a:pt x="1957" y="385"/>
                  <a:pt x="1952" y="392"/>
                </a:cubicBezTo>
                <a:cubicBezTo>
                  <a:pt x="1940" y="406"/>
                  <a:pt x="1919" y="410"/>
                  <a:pt x="1904" y="416"/>
                </a:cubicBezTo>
                <a:cubicBezTo>
                  <a:pt x="1885" y="488"/>
                  <a:pt x="1908" y="477"/>
                  <a:pt x="1960" y="512"/>
                </a:cubicBezTo>
                <a:cubicBezTo>
                  <a:pt x="1990" y="572"/>
                  <a:pt x="2031" y="634"/>
                  <a:pt x="2088" y="672"/>
                </a:cubicBezTo>
                <a:cubicBezTo>
                  <a:pt x="2093" y="680"/>
                  <a:pt x="2104" y="686"/>
                  <a:pt x="2104" y="696"/>
                </a:cubicBezTo>
                <a:cubicBezTo>
                  <a:pt x="2101" y="729"/>
                  <a:pt x="2065" y="965"/>
                  <a:pt x="2048" y="1024"/>
                </a:cubicBezTo>
                <a:cubicBezTo>
                  <a:pt x="2041" y="1046"/>
                  <a:pt x="2025" y="1052"/>
                  <a:pt x="2008" y="1064"/>
                </a:cubicBezTo>
                <a:cubicBezTo>
                  <a:pt x="1968" y="1061"/>
                  <a:pt x="1926" y="1066"/>
                  <a:pt x="1888" y="1056"/>
                </a:cubicBezTo>
                <a:cubicBezTo>
                  <a:pt x="1831" y="1041"/>
                  <a:pt x="1807" y="991"/>
                  <a:pt x="1768" y="960"/>
                </a:cubicBezTo>
                <a:cubicBezTo>
                  <a:pt x="1746" y="943"/>
                  <a:pt x="1714" y="947"/>
                  <a:pt x="1688" y="944"/>
                </a:cubicBezTo>
                <a:cubicBezTo>
                  <a:pt x="1656" y="946"/>
                  <a:pt x="1623" y="946"/>
                  <a:pt x="1592" y="952"/>
                </a:cubicBezTo>
                <a:cubicBezTo>
                  <a:pt x="1516" y="965"/>
                  <a:pt x="1455" y="1044"/>
                  <a:pt x="1392" y="1080"/>
                </a:cubicBezTo>
                <a:cubicBezTo>
                  <a:pt x="1311" y="1124"/>
                  <a:pt x="1229" y="1139"/>
                  <a:pt x="1144" y="1168"/>
                </a:cubicBezTo>
                <a:cubicBezTo>
                  <a:pt x="1112" y="1165"/>
                  <a:pt x="1079" y="1164"/>
                  <a:pt x="1048" y="1160"/>
                </a:cubicBezTo>
                <a:cubicBezTo>
                  <a:pt x="1039" y="1158"/>
                  <a:pt x="1028" y="1158"/>
                  <a:pt x="1024" y="1152"/>
                </a:cubicBezTo>
                <a:cubicBezTo>
                  <a:pt x="988" y="1102"/>
                  <a:pt x="994" y="1016"/>
                  <a:pt x="976" y="960"/>
                </a:cubicBezTo>
                <a:cubicBezTo>
                  <a:pt x="975" y="953"/>
                  <a:pt x="985" y="857"/>
                  <a:pt x="944" y="848"/>
                </a:cubicBezTo>
                <a:cubicBezTo>
                  <a:pt x="892" y="836"/>
                  <a:pt x="792" y="895"/>
                  <a:pt x="744" y="904"/>
                </a:cubicBezTo>
                <a:cubicBezTo>
                  <a:pt x="634" y="922"/>
                  <a:pt x="532" y="971"/>
                  <a:pt x="424" y="984"/>
                </a:cubicBezTo>
                <a:cubicBezTo>
                  <a:pt x="360" y="1005"/>
                  <a:pt x="392" y="997"/>
                  <a:pt x="328" y="1008"/>
                </a:cubicBezTo>
                <a:cubicBezTo>
                  <a:pt x="277" y="1004"/>
                  <a:pt x="220" y="1017"/>
                  <a:pt x="176" y="992"/>
                </a:cubicBezTo>
                <a:cubicBezTo>
                  <a:pt x="149" y="976"/>
                  <a:pt x="120" y="920"/>
                  <a:pt x="120" y="920"/>
                </a:cubicBezTo>
                <a:cubicBezTo>
                  <a:pt x="122" y="898"/>
                  <a:pt x="119" y="832"/>
                  <a:pt x="144" y="808"/>
                </a:cubicBezTo>
                <a:cubicBezTo>
                  <a:pt x="157" y="794"/>
                  <a:pt x="173" y="782"/>
                  <a:pt x="192" y="776"/>
                </a:cubicBezTo>
                <a:cubicBezTo>
                  <a:pt x="208" y="770"/>
                  <a:pt x="240" y="760"/>
                  <a:pt x="240" y="760"/>
                </a:cubicBezTo>
                <a:cubicBezTo>
                  <a:pt x="271" y="712"/>
                  <a:pt x="238" y="653"/>
                  <a:pt x="216" y="608"/>
                </a:cubicBezTo>
                <a:cubicBezTo>
                  <a:pt x="212" y="600"/>
                  <a:pt x="213" y="589"/>
                  <a:pt x="208" y="584"/>
                </a:cubicBezTo>
                <a:cubicBezTo>
                  <a:pt x="202" y="578"/>
                  <a:pt x="191" y="580"/>
                  <a:pt x="184" y="576"/>
                </a:cubicBezTo>
                <a:cubicBezTo>
                  <a:pt x="167" y="566"/>
                  <a:pt x="154" y="550"/>
                  <a:pt x="136" y="544"/>
                </a:cubicBezTo>
                <a:cubicBezTo>
                  <a:pt x="120" y="538"/>
                  <a:pt x="88" y="528"/>
                  <a:pt x="88" y="528"/>
                </a:cubicBezTo>
                <a:cubicBezTo>
                  <a:pt x="82" y="517"/>
                  <a:pt x="78" y="506"/>
                  <a:pt x="72" y="496"/>
                </a:cubicBezTo>
                <a:cubicBezTo>
                  <a:pt x="64" y="484"/>
                  <a:pt x="54" y="475"/>
                  <a:pt x="48" y="464"/>
                </a:cubicBezTo>
                <a:cubicBezTo>
                  <a:pt x="23" y="420"/>
                  <a:pt x="9" y="368"/>
                  <a:pt x="0" y="320"/>
                </a:cubicBezTo>
                <a:cubicBezTo>
                  <a:pt x="10" y="238"/>
                  <a:pt x="6" y="219"/>
                  <a:pt x="88" y="192"/>
                </a:cubicBezTo>
                <a:cubicBezTo>
                  <a:pt x="165" y="200"/>
                  <a:pt x="160" y="175"/>
                  <a:pt x="160" y="216"/>
                </a:cubicBezTo>
                <a:lnTo>
                  <a:pt x="120" y="184"/>
                </a:lnTo>
                <a:close/>
              </a:path>
            </a:pathLst>
          </a:custGeom>
          <a:solidFill>
            <a:schemeClr val="accent1"/>
          </a:solidFill>
          <a:ln w="12700">
            <a:solidFill>
              <a:schemeClr val="tx1"/>
            </a:solidFill>
            <a:round/>
            <a:headEnd/>
            <a:tailEnd/>
          </a:ln>
        </p:spPr>
        <p:txBody>
          <a:bodyPr wrap="none" anchor="ctr"/>
          <a:lstStyle/>
          <a:p>
            <a:endParaRPr lang="en-US">
              <a:latin typeface="CMU Serif Roman" charset="0"/>
              <a:ea typeface="CMU Serif Roman" charset="0"/>
              <a:cs typeface="CMU Serif Roman" charset="0"/>
            </a:endParaRPr>
          </a:p>
        </p:txBody>
      </p:sp>
      <p:sp>
        <p:nvSpPr>
          <p:cNvPr id="8" name="Rectangle 7"/>
          <p:cNvSpPr>
            <a:spLocks noChangeArrowheads="1"/>
          </p:cNvSpPr>
          <p:nvPr/>
        </p:nvSpPr>
        <p:spPr bwMode="auto">
          <a:xfrm>
            <a:off x="5051617" y="1712827"/>
            <a:ext cx="1189172" cy="646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dirty="0">
                <a:solidFill>
                  <a:schemeClr val="bg1"/>
                </a:solidFill>
                <a:latin typeface="CMU Serif Roman" charset="0"/>
                <a:ea typeface="CMU Serif Roman" charset="0"/>
                <a:cs typeface="CMU Serif Roman" charset="0"/>
              </a:rPr>
              <a:t>Transition</a:t>
            </a:r>
          </a:p>
          <a:p>
            <a:pPr algn="ctr"/>
            <a:r>
              <a:rPr lang="en-US" dirty="0">
                <a:solidFill>
                  <a:schemeClr val="bg1"/>
                </a:solidFill>
                <a:latin typeface="CMU Serif Roman" charset="0"/>
                <a:ea typeface="CMU Serif Roman" charset="0"/>
                <a:cs typeface="CMU Serif Roman" charset="0"/>
              </a:rPr>
              <a:t>Model?</a:t>
            </a:r>
          </a:p>
        </p:txBody>
      </p:sp>
      <p:grpSp>
        <p:nvGrpSpPr>
          <p:cNvPr id="9" name="Group 8"/>
          <p:cNvGrpSpPr>
            <a:grpSpLocks/>
          </p:cNvGrpSpPr>
          <p:nvPr/>
        </p:nvGrpSpPr>
        <p:grpSpPr bwMode="auto">
          <a:xfrm>
            <a:off x="8903586" y="9607385"/>
            <a:ext cx="125272" cy="464228"/>
            <a:chOff x="2496" y="2928"/>
            <a:chExt cx="432" cy="528"/>
          </a:xfrm>
        </p:grpSpPr>
        <p:sp>
          <p:nvSpPr>
            <p:cNvPr id="10" name="AutoShape 6"/>
            <p:cNvSpPr>
              <a:spLocks noChangeArrowheads="1"/>
            </p:cNvSpPr>
            <p:nvPr/>
          </p:nvSpPr>
          <p:spPr bwMode="auto">
            <a:xfrm>
              <a:off x="2496" y="3024"/>
              <a:ext cx="240" cy="432"/>
            </a:xfrm>
            <a:prstGeom prst="can">
              <a:avLst>
                <a:gd name="adj" fmla="val 45000"/>
              </a:avLst>
            </a:prstGeom>
            <a:solidFill>
              <a:schemeClr val="bg2"/>
            </a:solidFill>
            <a:ln w="9525">
              <a:solidFill>
                <a:schemeClr val="tx1"/>
              </a:solidFill>
              <a:round/>
              <a:headEnd/>
              <a:tailEnd/>
            </a:ln>
          </p:spPr>
          <p:txBody>
            <a:bodyPr wrap="none" anchor="ctr"/>
            <a:lstStyle/>
            <a:p>
              <a:endParaRPr lang="en-US">
                <a:latin typeface="CMU Serif Roman" charset="0"/>
                <a:ea typeface="CMU Serif Roman" charset="0"/>
                <a:cs typeface="CMU Serif Roman" charset="0"/>
              </a:endParaRPr>
            </a:p>
          </p:txBody>
        </p:sp>
        <p:sp>
          <p:nvSpPr>
            <p:cNvPr id="11" name="AutoShape 7"/>
            <p:cNvSpPr>
              <a:spLocks noChangeArrowheads="1"/>
            </p:cNvSpPr>
            <p:nvPr/>
          </p:nvSpPr>
          <p:spPr bwMode="auto">
            <a:xfrm>
              <a:off x="2544" y="2928"/>
              <a:ext cx="144" cy="144"/>
            </a:xfrm>
            <a:prstGeom prst="can">
              <a:avLst>
                <a:gd name="adj" fmla="val 25000"/>
              </a:avLst>
            </a:prstGeom>
            <a:solidFill>
              <a:schemeClr val="bg2"/>
            </a:solidFill>
            <a:ln w="9525">
              <a:solidFill>
                <a:schemeClr val="tx1"/>
              </a:solidFill>
              <a:round/>
              <a:headEnd/>
              <a:tailEnd/>
            </a:ln>
          </p:spPr>
          <p:txBody>
            <a:bodyPr wrap="none" anchor="ctr"/>
            <a:lstStyle/>
            <a:p>
              <a:endParaRPr lang="en-US">
                <a:latin typeface="CMU Serif Roman" charset="0"/>
                <a:ea typeface="CMU Serif Roman" charset="0"/>
                <a:cs typeface="CMU Serif Roman" charset="0"/>
              </a:endParaRPr>
            </a:p>
          </p:txBody>
        </p:sp>
        <p:sp>
          <p:nvSpPr>
            <p:cNvPr id="12" name="Line 8"/>
            <p:cNvSpPr>
              <a:spLocks noChangeShapeType="1"/>
            </p:cNvSpPr>
            <p:nvPr/>
          </p:nvSpPr>
          <p:spPr bwMode="auto">
            <a:xfrm>
              <a:off x="2688" y="3168"/>
              <a:ext cx="19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CMU Serif Roman" charset="0"/>
                <a:ea typeface="CMU Serif Roman" charset="0"/>
                <a:cs typeface="CMU Serif Roman" charset="0"/>
              </a:endParaRPr>
            </a:p>
          </p:txBody>
        </p:sp>
        <p:sp>
          <p:nvSpPr>
            <p:cNvPr id="13" name="Line 9"/>
            <p:cNvSpPr>
              <a:spLocks noChangeShapeType="1"/>
            </p:cNvSpPr>
            <p:nvPr/>
          </p:nvSpPr>
          <p:spPr bwMode="auto">
            <a:xfrm flipV="1">
              <a:off x="2880" y="3120"/>
              <a:ext cx="48"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CMU Serif Roman" charset="0"/>
                <a:ea typeface="CMU Serif Roman" charset="0"/>
                <a:cs typeface="CMU Serif Roman" charset="0"/>
              </a:endParaRPr>
            </a:p>
          </p:txBody>
        </p:sp>
        <p:sp>
          <p:nvSpPr>
            <p:cNvPr id="14" name="Line 10"/>
            <p:cNvSpPr>
              <a:spLocks noChangeShapeType="1"/>
            </p:cNvSpPr>
            <p:nvPr/>
          </p:nvSpPr>
          <p:spPr bwMode="auto">
            <a:xfrm>
              <a:off x="2880" y="3168"/>
              <a:ext cx="48"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CMU Serif Roman" charset="0"/>
                <a:ea typeface="CMU Serif Roman" charset="0"/>
                <a:cs typeface="CMU Serif Roman" charset="0"/>
              </a:endParaRPr>
            </a:p>
          </p:txBody>
        </p:sp>
      </p:grpSp>
      <p:sp>
        <p:nvSpPr>
          <p:cNvPr id="15" name="Rectangle 14"/>
          <p:cNvSpPr>
            <a:spLocks noChangeArrowheads="1"/>
          </p:cNvSpPr>
          <p:nvPr/>
        </p:nvSpPr>
        <p:spPr bwMode="auto">
          <a:xfrm>
            <a:off x="5177965" y="5758582"/>
            <a:ext cx="936475"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dirty="0"/>
              <a:t>Agent</a:t>
            </a:r>
          </a:p>
        </p:txBody>
      </p:sp>
      <p:sp>
        <p:nvSpPr>
          <p:cNvPr id="16" name="Arc 12"/>
          <p:cNvSpPr>
            <a:spLocks/>
          </p:cNvSpPr>
          <p:nvPr/>
        </p:nvSpPr>
        <p:spPr bwMode="auto">
          <a:xfrm flipV="1">
            <a:off x="6364546" y="2466404"/>
            <a:ext cx="1684647" cy="2682004"/>
          </a:xfrm>
          <a:custGeom>
            <a:avLst/>
            <a:gdLst>
              <a:gd name="G0" fmla="+- 0 0 0"/>
              <a:gd name="G1" fmla="+- 21600 0 0"/>
              <a:gd name="G2" fmla="+- 21600 0 0"/>
              <a:gd name="T0" fmla="*/ 0 w 21600"/>
              <a:gd name="T1" fmla="*/ 0 h 39296"/>
              <a:gd name="T2" fmla="*/ 12385 w 21600"/>
              <a:gd name="T3" fmla="*/ 39296 h 39296"/>
              <a:gd name="T4" fmla="*/ 0 w 21600"/>
              <a:gd name="T5" fmla="*/ 21600 h 39296"/>
            </a:gdLst>
            <a:ahLst/>
            <a:cxnLst>
              <a:cxn ang="0">
                <a:pos x="T0" y="T1"/>
              </a:cxn>
              <a:cxn ang="0">
                <a:pos x="T2" y="T3"/>
              </a:cxn>
              <a:cxn ang="0">
                <a:pos x="T4" y="T5"/>
              </a:cxn>
            </a:cxnLst>
            <a:rect l="0" t="0" r="r" b="b"/>
            <a:pathLst>
              <a:path w="21600" h="39296" fill="none" extrusionOk="0">
                <a:moveTo>
                  <a:pt x="0" y="-1"/>
                </a:moveTo>
                <a:cubicBezTo>
                  <a:pt x="11929" y="0"/>
                  <a:pt x="21600" y="9670"/>
                  <a:pt x="21600" y="21600"/>
                </a:cubicBezTo>
                <a:cubicBezTo>
                  <a:pt x="21600" y="28649"/>
                  <a:pt x="18160" y="35254"/>
                  <a:pt x="12385" y="39296"/>
                </a:cubicBezTo>
              </a:path>
              <a:path w="21600" h="39296" stroke="0" extrusionOk="0">
                <a:moveTo>
                  <a:pt x="0" y="-1"/>
                </a:moveTo>
                <a:cubicBezTo>
                  <a:pt x="11929" y="0"/>
                  <a:pt x="21600" y="9670"/>
                  <a:pt x="21600" y="21600"/>
                </a:cubicBezTo>
                <a:cubicBezTo>
                  <a:pt x="21600" y="28649"/>
                  <a:pt x="18160" y="35254"/>
                  <a:pt x="12385" y="39296"/>
                </a:cubicBezTo>
                <a:lnTo>
                  <a:pt x="0" y="21600"/>
                </a:lnTo>
                <a:close/>
              </a:path>
            </a:pathLst>
          </a:custGeom>
          <a:noFill/>
          <a:ln w="28575">
            <a:solidFill>
              <a:schemeClr val="tx1"/>
            </a:solidFill>
            <a:round/>
            <a:headEnd/>
            <a:tailEnd type="triangle" w="med" len="med"/>
          </a:ln>
          <a:extLst>
            <a:ext uri="{909E8E84-426E-40dd-AFC4-6F175D3DCCD1}">
              <a14:hiddenFill xmlns:a14="http://schemas.microsoft.com/office/drawing/2010/main" xmlns="">
                <a:solidFill>
                  <a:schemeClr val="accent1"/>
                </a:solidFill>
              </a14:hiddenFill>
            </a:ext>
          </a:extLst>
        </p:spPr>
        <p:txBody>
          <a:bodyPr wrap="none" anchor="ctr"/>
          <a:lstStyle/>
          <a:p>
            <a:endParaRPr lang="en-US">
              <a:latin typeface="CMU Serif Roman" charset="0"/>
              <a:ea typeface="CMU Serif Roman" charset="0"/>
              <a:cs typeface="CMU Serif Roman" charset="0"/>
            </a:endParaRPr>
          </a:p>
        </p:txBody>
      </p:sp>
      <p:sp>
        <p:nvSpPr>
          <p:cNvPr id="17" name="Arc 13"/>
          <p:cNvSpPr>
            <a:spLocks/>
          </p:cNvSpPr>
          <p:nvPr/>
        </p:nvSpPr>
        <p:spPr bwMode="auto">
          <a:xfrm rot="16200000" flipH="1">
            <a:off x="3128820" y="2990014"/>
            <a:ext cx="2387736" cy="1340516"/>
          </a:xfrm>
          <a:custGeom>
            <a:avLst/>
            <a:gdLst>
              <a:gd name="G0" fmla="+- 17991 0 0"/>
              <a:gd name="G1" fmla="+- 21600 0 0"/>
              <a:gd name="G2" fmla="+- 21600 0 0"/>
              <a:gd name="T0" fmla="*/ 0 w 39591"/>
              <a:gd name="T1" fmla="*/ 9648 h 21600"/>
              <a:gd name="T2" fmla="*/ 39591 w 39591"/>
              <a:gd name="T3" fmla="*/ 21600 h 21600"/>
              <a:gd name="T4" fmla="*/ 17991 w 39591"/>
              <a:gd name="T5" fmla="*/ 21600 h 21600"/>
            </a:gdLst>
            <a:ahLst/>
            <a:cxnLst>
              <a:cxn ang="0">
                <a:pos x="T0" y="T1"/>
              </a:cxn>
              <a:cxn ang="0">
                <a:pos x="T2" y="T3"/>
              </a:cxn>
              <a:cxn ang="0">
                <a:pos x="T4" y="T5"/>
              </a:cxn>
            </a:cxnLst>
            <a:rect l="0" t="0" r="r" b="b"/>
            <a:pathLst>
              <a:path w="39591" h="21600" fill="none" extrusionOk="0">
                <a:moveTo>
                  <a:pt x="-1" y="9647"/>
                </a:moveTo>
                <a:cubicBezTo>
                  <a:pt x="4002" y="3621"/>
                  <a:pt x="10756" y="-1"/>
                  <a:pt x="17991" y="-1"/>
                </a:cubicBezTo>
                <a:cubicBezTo>
                  <a:pt x="29920" y="-1"/>
                  <a:pt x="39591" y="9670"/>
                  <a:pt x="39591" y="21600"/>
                </a:cubicBezTo>
              </a:path>
              <a:path w="39591" h="21600" stroke="0" extrusionOk="0">
                <a:moveTo>
                  <a:pt x="-1" y="9647"/>
                </a:moveTo>
                <a:cubicBezTo>
                  <a:pt x="4002" y="3621"/>
                  <a:pt x="10756" y="-1"/>
                  <a:pt x="17991" y="-1"/>
                </a:cubicBezTo>
                <a:cubicBezTo>
                  <a:pt x="29920" y="-1"/>
                  <a:pt x="39591" y="9670"/>
                  <a:pt x="39591" y="21600"/>
                </a:cubicBezTo>
                <a:lnTo>
                  <a:pt x="17991" y="21600"/>
                </a:lnTo>
                <a:close/>
              </a:path>
            </a:pathLst>
          </a:custGeom>
          <a:noFill/>
          <a:ln w="28575">
            <a:solidFill>
              <a:schemeClr val="tx1"/>
            </a:solidFill>
            <a:round/>
            <a:headEnd/>
            <a:tailEnd type="triangle" w="med" len="med"/>
          </a:ln>
          <a:extLst>
            <a:ext uri="{909E8E84-426E-40dd-AFC4-6F175D3DCCD1}">
              <a14:hiddenFill xmlns:a14="http://schemas.microsoft.com/office/drawing/2010/main" xmlns="">
                <a:solidFill>
                  <a:schemeClr val="accent1"/>
                </a:solidFill>
              </a14:hiddenFill>
            </a:ext>
          </a:extLst>
        </p:spPr>
        <p:txBody>
          <a:bodyPr wrap="none" anchor="ctr"/>
          <a:lstStyle/>
          <a:p>
            <a:endParaRPr lang="en-US">
              <a:latin typeface="CMU Serif Roman" charset="0"/>
              <a:ea typeface="CMU Serif Roman" charset="0"/>
              <a:cs typeface="CMU Serif Roman" charset="0"/>
            </a:endParaRPr>
          </a:p>
        </p:txBody>
      </p:sp>
      <p:sp>
        <p:nvSpPr>
          <p:cNvPr id="18" name="Rectangle 17"/>
          <p:cNvSpPr>
            <a:spLocks noChangeArrowheads="1"/>
          </p:cNvSpPr>
          <p:nvPr/>
        </p:nvSpPr>
        <p:spPr bwMode="auto">
          <a:xfrm>
            <a:off x="8078473" y="3698076"/>
            <a:ext cx="1021433"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dirty="0">
                <a:latin typeface="CMU Serif Roman" charset="0"/>
                <a:ea typeface="CMU Serif Roman" charset="0"/>
                <a:cs typeface="CMU Serif Roman" charset="0"/>
              </a:rPr>
              <a:t>Action</a:t>
            </a:r>
          </a:p>
        </p:txBody>
      </p:sp>
      <p:sp>
        <p:nvSpPr>
          <p:cNvPr id="19" name="Rectangle 18"/>
          <p:cNvSpPr>
            <a:spLocks noChangeArrowheads="1"/>
          </p:cNvSpPr>
          <p:nvPr/>
        </p:nvSpPr>
        <p:spPr bwMode="auto">
          <a:xfrm>
            <a:off x="3661772" y="3751082"/>
            <a:ext cx="798617"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dirty="0">
                <a:latin typeface="CMU Serif Roman" charset="0"/>
                <a:ea typeface="CMU Serif Roman" charset="0"/>
                <a:cs typeface="CMU Serif Roman" charset="0"/>
              </a:rPr>
              <a:t>State</a:t>
            </a:r>
          </a:p>
        </p:txBody>
      </p:sp>
      <p:pic>
        <p:nvPicPr>
          <p:cNvPr id="20" name="Picture 19" descr="Best_Cookie-20"/>
          <p:cNvPicPr>
            <a:picLocks noChangeAspect="1" noChangeArrowheads="1"/>
          </p:cNvPicPr>
          <p:nvPr/>
        </p:nvPicPr>
        <p:blipFill>
          <a:blip r:embed="rId2" cstate="print">
            <a:extLst>
              <a:ext uri="{28A0092B-C50C-407E-A947-70E740481C1C}">
                <a14:useLocalDpi xmlns:a14="http://schemas.microsoft.com/office/drawing/2010/main" val="0"/>
              </a:ext>
            </a:extLst>
          </a:blip>
          <a:srcRect l="19029" t="14603" r="13095" b="18997"/>
          <a:stretch>
            <a:fillRect/>
          </a:stretch>
        </p:blipFill>
        <p:spPr bwMode="auto">
          <a:xfrm>
            <a:off x="3621346" y="4930340"/>
            <a:ext cx="685800" cy="669925"/>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Line 17"/>
          <p:cNvSpPr>
            <a:spLocks noChangeShapeType="1"/>
          </p:cNvSpPr>
          <p:nvPr/>
        </p:nvSpPr>
        <p:spPr bwMode="auto">
          <a:xfrm>
            <a:off x="4383346" y="5235140"/>
            <a:ext cx="6096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CMU Serif Roman" charset="0"/>
              <a:ea typeface="CMU Serif Roman" charset="0"/>
              <a:cs typeface="CMU Serif Roman" charset="0"/>
            </a:endParaRPr>
          </a:p>
        </p:txBody>
      </p:sp>
      <p:sp>
        <p:nvSpPr>
          <p:cNvPr id="22" name="Rectangle 21"/>
          <p:cNvSpPr>
            <a:spLocks noChangeArrowheads="1"/>
          </p:cNvSpPr>
          <p:nvPr/>
        </p:nvSpPr>
        <p:spPr bwMode="auto">
          <a:xfrm>
            <a:off x="1703272" y="5189856"/>
            <a:ext cx="2122697"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dirty="0">
                <a:latin typeface="CMU Serif Roman" charset="0"/>
                <a:ea typeface="CMU Serif Roman" charset="0"/>
                <a:cs typeface="CMU Serif Roman" charset="0"/>
              </a:rPr>
              <a:t>Reward model?</a:t>
            </a:r>
          </a:p>
        </p:txBody>
      </p:sp>
      <p:sp>
        <p:nvSpPr>
          <p:cNvPr id="23" name="Cloud Callout 22"/>
          <p:cNvSpPr/>
          <p:nvPr/>
        </p:nvSpPr>
        <p:spPr>
          <a:xfrm>
            <a:off x="5364034" y="3099118"/>
            <a:ext cx="2456688" cy="1411561"/>
          </a:xfrm>
          <a:prstGeom prst="cloud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MU Serif Roman" charset="0"/>
                <a:ea typeface="CMU Serif Roman" charset="0"/>
                <a:cs typeface="CMU Serif Roman" charset="0"/>
              </a:rPr>
              <a:t>P(s’|</a:t>
            </a:r>
            <a:r>
              <a:rPr lang="en-US" sz="2000" dirty="0" err="1">
                <a:solidFill>
                  <a:schemeClr val="tx1"/>
                </a:solidFill>
                <a:latin typeface="CMU Serif Roman" charset="0"/>
                <a:ea typeface="CMU Serif Roman" charset="0"/>
                <a:cs typeface="CMU Serif Roman" charset="0"/>
              </a:rPr>
              <a:t>a,s</a:t>
            </a:r>
            <a:r>
              <a:rPr lang="en-US" sz="2000" dirty="0" smtClean="0">
                <a:solidFill>
                  <a:schemeClr val="tx1"/>
                </a:solidFill>
                <a:latin typeface="CMU Serif Roman" charset="0"/>
                <a:ea typeface="CMU Serif Roman" charset="0"/>
                <a:cs typeface="CMU Serif Roman" charset="0"/>
              </a:rPr>
              <a:t>)=?, R(s)=?,…</a:t>
            </a:r>
            <a:endParaRPr lang="en-US" sz="2000" dirty="0">
              <a:solidFill>
                <a:schemeClr val="tx1"/>
              </a:solidFill>
              <a:latin typeface="CMU Serif Roman" charset="0"/>
              <a:ea typeface="CMU Serif Roman" charset="0"/>
              <a:cs typeface="CMU Serif Roman" charset="0"/>
            </a:endParaRPr>
          </a:p>
        </p:txBody>
      </p:sp>
      <p:pic>
        <p:nvPicPr>
          <p:cNvPr id="25"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r="51819"/>
          <a:stretch/>
        </p:blipFill>
        <p:spPr bwMode="auto">
          <a:xfrm>
            <a:off x="4992656" y="4253913"/>
            <a:ext cx="1207079" cy="1755892"/>
          </a:xfrm>
          <a:prstGeom prst="rect">
            <a:avLst/>
          </a:prstGeom>
          <a:noFill/>
        </p:spPr>
      </p:pic>
      <mc:AlternateContent xmlns:mc="http://schemas.openxmlformats.org/markup-compatibility/2006" xmlns:a14="http://schemas.microsoft.com/office/drawing/2010/main">
        <mc:Choice Requires="a14">
          <p:sp>
            <p:nvSpPr>
              <p:cNvPr id="24" name="TextBox 23"/>
              <p:cNvSpPr txBox="1"/>
              <p:nvPr/>
            </p:nvSpPr>
            <p:spPr>
              <a:xfrm>
                <a:off x="6669804" y="5449938"/>
                <a:ext cx="1545936" cy="369332"/>
              </a:xfrm>
              <a:prstGeom prst="rect">
                <a:avLst/>
              </a:prstGeom>
              <a:noFill/>
            </p:spPr>
            <p:txBody>
              <a:bodyPr wrap="none" rtlCol="0">
                <a:spAutoFit/>
              </a:bodyPr>
              <a:lstStyle/>
              <a:p>
                <a:r>
                  <a:rPr lang="en-US" dirty="0"/>
                  <a:t>Given policy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6669804" y="5449938"/>
                <a:ext cx="1545936" cy="369332"/>
              </a:xfrm>
              <a:prstGeom prst="rect">
                <a:avLst/>
              </a:prstGeom>
              <a:blipFill rotWithShape="0">
                <a:blip r:embed="rId5"/>
                <a:stretch>
                  <a:fillRect l="-3150" t="-8197" b="-24590"/>
                </a:stretch>
              </a:blipFill>
            </p:spPr>
            <p:txBody>
              <a:bodyPr/>
              <a:lstStyle/>
              <a:p>
                <a:r>
                  <a:rPr lang="en-US">
                    <a:noFill/>
                  </a:rPr>
                  <a:t> </a:t>
                </a:r>
              </a:p>
            </p:txBody>
          </p:sp>
        </mc:Fallback>
      </mc:AlternateContent>
      <p:cxnSp>
        <p:nvCxnSpPr>
          <p:cNvPr id="27" name="Straight Arrow Connector 26"/>
          <p:cNvCxnSpPr>
            <a:stCxn id="24" idx="1"/>
          </p:cNvCxnSpPr>
          <p:nvPr/>
        </p:nvCxnSpPr>
        <p:spPr>
          <a:xfrm flipH="1" flipV="1">
            <a:off x="6199735" y="5420579"/>
            <a:ext cx="470069" cy="2140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 xmlns:a16="http://schemas.microsoft.com/office/drawing/2014/main" id="{7BD94C4C-D81B-43E2-B29B-3793AF41A88F}"/>
              </a:ext>
            </a:extLst>
          </p:cNvPr>
          <p:cNvSpPr>
            <a:spLocks noGrp="1"/>
          </p:cNvSpPr>
          <p:nvPr>
            <p:ph sz="quarter" idx="1"/>
          </p:nvPr>
        </p:nvSpPr>
        <p:spPr>
          <a:xfrm>
            <a:off x="457200" y="1219199"/>
            <a:ext cx="3259873" cy="2572215"/>
          </a:xfrm>
        </p:spPr>
        <p:txBody>
          <a:bodyPr>
            <a:normAutofit/>
          </a:bodyPr>
          <a:lstStyle/>
          <a:p>
            <a:r>
              <a:rPr lang="en-US" dirty="0"/>
              <a:t>Two Approaches</a:t>
            </a:r>
          </a:p>
          <a:p>
            <a:pPr lvl="1"/>
            <a:r>
              <a:rPr lang="en-US" dirty="0"/>
              <a:t>Model-based: Build a model then evaluate</a:t>
            </a:r>
          </a:p>
          <a:p>
            <a:pPr lvl="1"/>
            <a:r>
              <a:rPr lang="en-US" dirty="0"/>
              <a:t>Model-free: Directly evaluate without building a model</a:t>
            </a:r>
          </a:p>
        </p:txBody>
      </p:sp>
      <mc:AlternateContent xmlns:mc="http://schemas.openxmlformats.org/markup-compatibility/2006" xmlns:a14="http://schemas.microsoft.com/office/drawing/2010/main">
        <mc:Choice Requires="a14">
          <p:sp>
            <p:nvSpPr>
              <p:cNvPr id="30" name="Rectangle 29">
                <a:extLst>
                  <a:ext uri="{FF2B5EF4-FFF2-40B4-BE49-F238E27FC236}">
                    <a16:creationId xmlns="" xmlns:a16="http://schemas.microsoft.com/office/drawing/2014/main" id="{234C02EC-6E0E-4DE0-AC17-DE884CE7C95C}"/>
                  </a:ext>
                </a:extLst>
              </p:cNvPr>
              <p:cNvSpPr/>
              <p:nvPr/>
            </p:nvSpPr>
            <p:spPr>
              <a:xfrm>
                <a:off x="395002" y="5616804"/>
                <a:ext cx="4065387" cy="646331"/>
              </a:xfrm>
              <a:prstGeom prst="rect">
                <a:avLst/>
              </a:prstGeom>
            </p:spPr>
            <p:txBody>
              <a:bodyPr wrap="square">
                <a:spAutoFit/>
              </a:bodyPr>
              <a:lstStyle/>
              <a:p>
                <a:r>
                  <a:rPr lang="en-US" dirty="0">
                    <a:solidFill>
                      <a:srgbClr val="A03333"/>
                    </a:solidFill>
                  </a:rPr>
                  <a:t>Remember, we know </a:t>
                </a:r>
                <a14:m>
                  <m:oMath xmlns:m="http://schemas.openxmlformats.org/officeDocument/2006/math">
                    <m:r>
                      <a:rPr lang="en-US" i="1" dirty="0" smtClean="0">
                        <a:solidFill>
                          <a:srgbClr val="A03333"/>
                        </a:solidFill>
                        <a:latin typeface="Cambria Math" panose="02040503050406030204" pitchFamily="18" charset="0"/>
                      </a:rPr>
                      <m:t>𝑆</m:t>
                    </m:r>
                  </m:oMath>
                </a14:m>
                <a:r>
                  <a:rPr lang="en-US" dirty="0">
                    <a:solidFill>
                      <a:srgbClr val="A03333"/>
                    </a:solidFill>
                  </a:rPr>
                  <a:t> and </a:t>
                </a:r>
                <a14:m>
                  <m:oMath xmlns:m="http://schemas.openxmlformats.org/officeDocument/2006/math">
                    <m:r>
                      <a:rPr lang="en-US" i="1" dirty="0" smtClean="0">
                        <a:solidFill>
                          <a:srgbClr val="A03333"/>
                        </a:solidFill>
                        <a:latin typeface="Cambria Math" panose="02040503050406030204" pitchFamily="18" charset="0"/>
                      </a:rPr>
                      <m:t>𝐴</m:t>
                    </m:r>
                  </m:oMath>
                </a14:m>
                <a:r>
                  <a:rPr lang="en-US" dirty="0">
                    <a:solidFill>
                      <a:srgbClr val="A03333"/>
                    </a:solidFill>
                  </a:rPr>
                  <a:t>, just not </a:t>
                </a:r>
                <a14:m>
                  <m:oMath xmlns:m="http://schemas.openxmlformats.org/officeDocument/2006/math">
                    <m:r>
                      <a:rPr lang="en-US" b="0" i="1" dirty="0" smtClean="0">
                        <a:solidFill>
                          <a:srgbClr val="A03333"/>
                        </a:solidFill>
                        <a:latin typeface="Cambria Math" panose="02040503050406030204" pitchFamily="18" charset="0"/>
                      </a:rPr>
                      <m:t>𝑃</m:t>
                    </m:r>
                    <m:r>
                      <a:rPr lang="en-US" b="0" i="1" dirty="0" smtClean="0">
                        <a:solidFill>
                          <a:srgbClr val="A03333"/>
                        </a:solidFill>
                        <a:latin typeface="Cambria Math" panose="02040503050406030204" pitchFamily="18" charset="0"/>
                      </a:rPr>
                      <m:t>(</m:t>
                    </m:r>
                    <m:sSup>
                      <m:sSupPr>
                        <m:ctrlPr>
                          <a:rPr lang="en-US" b="0" i="1" dirty="0" smtClean="0">
                            <a:solidFill>
                              <a:srgbClr val="A03333"/>
                            </a:solidFill>
                            <a:latin typeface="Cambria Math" panose="02040503050406030204" pitchFamily="18" charset="0"/>
                          </a:rPr>
                        </m:ctrlPr>
                      </m:sSupPr>
                      <m:e>
                        <m:r>
                          <a:rPr lang="en-US" b="0" i="1" dirty="0" smtClean="0">
                            <a:solidFill>
                              <a:srgbClr val="A03333"/>
                            </a:solidFill>
                            <a:latin typeface="Cambria Math" panose="02040503050406030204" pitchFamily="18" charset="0"/>
                          </a:rPr>
                          <m:t>𝑠</m:t>
                        </m:r>
                      </m:e>
                      <m:sup>
                        <m:r>
                          <a:rPr lang="en-US" b="0" i="1" dirty="0" smtClean="0">
                            <a:solidFill>
                              <a:srgbClr val="A03333"/>
                            </a:solidFill>
                            <a:latin typeface="Cambria Math" panose="02040503050406030204" pitchFamily="18" charset="0"/>
                          </a:rPr>
                          <m:t>′</m:t>
                        </m:r>
                      </m:sup>
                    </m:sSup>
                    <m:r>
                      <a:rPr lang="en-US" b="0" i="1" dirty="0" smtClean="0">
                        <a:solidFill>
                          <a:srgbClr val="A03333"/>
                        </a:solidFill>
                        <a:latin typeface="Cambria Math" panose="02040503050406030204" pitchFamily="18" charset="0"/>
                      </a:rPr>
                      <m:t>|</m:t>
                    </m:r>
                    <m:r>
                      <a:rPr lang="en-US" b="0" i="1" dirty="0" smtClean="0">
                        <a:solidFill>
                          <a:srgbClr val="A03333"/>
                        </a:solidFill>
                        <a:latin typeface="Cambria Math" panose="02040503050406030204" pitchFamily="18" charset="0"/>
                      </a:rPr>
                      <m:t>𝑠</m:t>
                    </m:r>
                    <m:r>
                      <a:rPr lang="en-US" b="0" i="1" dirty="0" smtClean="0">
                        <a:solidFill>
                          <a:srgbClr val="A03333"/>
                        </a:solidFill>
                        <a:latin typeface="Cambria Math" panose="02040503050406030204" pitchFamily="18" charset="0"/>
                      </a:rPr>
                      <m:t>,</m:t>
                    </m:r>
                    <m:r>
                      <a:rPr lang="en-US" b="0" i="1" dirty="0" smtClean="0">
                        <a:solidFill>
                          <a:srgbClr val="A03333"/>
                        </a:solidFill>
                        <a:latin typeface="Cambria Math" panose="02040503050406030204" pitchFamily="18" charset="0"/>
                      </a:rPr>
                      <m:t>𝑎</m:t>
                    </m:r>
                    <m:r>
                      <a:rPr lang="en-US" b="0" i="1" dirty="0" smtClean="0">
                        <a:solidFill>
                          <a:srgbClr val="A03333"/>
                        </a:solidFill>
                        <a:latin typeface="Cambria Math" panose="02040503050406030204" pitchFamily="18" charset="0"/>
                      </a:rPr>
                      <m:t>)</m:t>
                    </m:r>
                  </m:oMath>
                </a14:m>
                <a:r>
                  <a:rPr lang="en-US" dirty="0">
                    <a:solidFill>
                      <a:srgbClr val="A03333"/>
                    </a:solidFill>
                  </a:rPr>
                  <a:t> and </a:t>
                </a:r>
                <a14:m>
                  <m:oMath xmlns:m="http://schemas.openxmlformats.org/officeDocument/2006/math">
                    <m:r>
                      <a:rPr lang="en-US" i="1" dirty="0" smtClean="0">
                        <a:solidFill>
                          <a:srgbClr val="A03333"/>
                        </a:solidFill>
                        <a:latin typeface="Cambria Math" panose="02040503050406030204" pitchFamily="18" charset="0"/>
                      </a:rPr>
                      <m:t>𝑅</m:t>
                    </m:r>
                    <m:r>
                      <a:rPr lang="en-US" b="0" i="1" dirty="0" smtClean="0">
                        <a:solidFill>
                          <a:srgbClr val="A03333"/>
                        </a:solidFill>
                        <a:latin typeface="Cambria Math" panose="02040503050406030204" pitchFamily="18" charset="0"/>
                      </a:rPr>
                      <m:t>(</m:t>
                    </m:r>
                    <m:r>
                      <a:rPr lang="en-US" b="0" i="1" dirty="0" smtClean="0">
                        <a:solidFill>
                          <a:srgbClr val="A03333"/>
                        </a:solidFill>
                        <a:latin typeface="Cambria Math" panose="02040503050406030204" pitchFamily="18" charset="0"/>
                      </a:rPr>
                      <m:t>𝑠</m:t>
                    </m:r>
                    <m:r>
                      <a:rPr lang="en-US" b="0" i="1" dirty="0" smtClean="0">
                        <a:solidFill>
                          <a:srgbClr val="A03333"/>
                        </a:solidFill>
                        <a:latin typeface="Cambria Math" panose="02040503050406030204" pitchFamily="18" charset="0"/>
                      </a:rPr>
                      <m:t>)</m:t>
                    </m:r>
                  </m:oMath>
                </a14:m>
                <a:r>
                  <a:rPr lang="en-US" dirty="0">
                    <a:solidFill>
                      <a:srgbClr val="A03333"/>
                    </a:solidFill>
                  </a:rPr>
                  <a:t>.</a:t>
                </a:r>
              </a:p>
            </p:txBody>
          </p:sp>
        </mc:Choice>
        <mc:Fallback xmlns="">
          <p:sp>
            <p:nvSpPr>
              <p:cNvPr id="30" name="Rectangle 29">
                <a:extLst>
                  <a:ext uri="{FF2B5EF4-FFF2-40B4-BE49-F238E27FC236}">
                    <a16:creationId xmlns:a16="http://schemas.microsoft.com/office/drawing/2014/main" xmlns:a14="http://schemas.microsoft.com/office/drawing/2010/main" xmlns="" id="{234C02EC-6E0E-4DE0-AC17-DE884CE7C95C}"/>
                  </a:ext>
                </a:extLst>
              </p:cNvPr>
              <p:cNvSpPr>
                <a:spLocks noRot="1" noChangeAspect="1" noMove="1" noResize="1" noEditPoints="1" noAdjustHandles="1" noChangeArrowheads="1" noChangeShapeType="1" noTextEdit="1"/>
              </p:cNvSpPr>
              <p:nvPr/>
            </p:nvSpPr>
            <p:spPr>
              <a:xfrm>
                <a:off x="395002" y="5616804"/>
                <a:ext cx="4065387" cy="646331"/>
              </a:xfrm>
              <a:prstGeom prst="rect">
                <a:avLst/>
              </a:prstGeom>
              <a:blipFill rotWithShape="0">
                <a:blip r:embed="rId6"/>
                <a:stretch>
                  <a:fillRect l="-1349"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834946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p:txBody>
          <a:bodyPr>
            <a:normAutofit/>
          </a:bodyPr>
          <a:lstStyle/>
          <a:p>
            <a:r>
              <a:rPr lang="en-US" dirty="0" smtClean="0"/>
              <a:t>What is Reinforcement Learning</a:t>
            </a:r>
          </a:p>
          <a:p>
            <a:endParaRPr lang="en-US" dirty="0" smtClean="0"/>
          </a:p>
          <a:p>
            <a:r>
              <a:rPr lang="en-US" dirty="0" smtClean="0"/>
              <a:t>Passive RL</a:t>
            </a:r>
            <a:endParaRPr lang="en-US" dirty="0"/>
          </a:p>
          <a:p>
            <a:pPr lvl="1"/>
            <a:r>
              <a:rPr lang="en-US" dirty="0" smtClean="0">
                <a:solidFill>
                  <a:srgbClr val="0070C0"/>
                </a:solidFill>
              </a:rPr>
              <a:t>Model-based </a:t>
            </a:r>
            <a:r>
              <a:rPr lang="en-US" dirty="0">
                <a:solidFill>
                  <a:srgbClr val="0070C0"/>
                </a:solidFill>
              </a:rPr>
              <a:t>Passive RL</a:t>
            </a:r>
          </a:p>
          <a:p>
            <a:pPr lvl="1"/>
            <a:r>
              <a:rPr lang="en-US" dirty="0" smtClean="0"/>
              <a:t>Model-free Passive RL</a:t>
            </a:r>
            <a:endParaRPr lang="en-US" dirty="0"/>
          </a:p>
          <a:p>
            <a:pPr lvl="2"/>
            <a:r>
              <a:rPr lang="en-US" dirty="0"/>
              <a:t>Direct Utility Estimation</a:t>
            </a:r>
          </a:p>
          <a:p>
            <a:pPr lvl="2"/>
            <a:r>
              <a:rPr lang="en-US" dirty="0" smtClean="0"/>
              <a:t>Temporal </a:t>
            </a:r>
            <a:r>
              <a:rPr lang="en-US" dirty="0"/>
              <a:t>Difference Learning</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13</a:t>
            </a:fld>
            <a:endParaRPr lang="en-US" dirty="0"/>
          </a:p>
        </p:txBody>
      </p:sp>
    </p:spTree>
    <p:extLst>
      <p:ext uri="{BB962C8B-B14F-4D97-AF65-F5344CB8AC3E}">
        <p14:creationId xmlns:p14="http://schemas.microsoft.com/office/powerpoint/2010/main" val="107450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Model-Based Passive Reinforcement Learning</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Follow policy </a:t>
                </a:r>
                <a14:m>
                  <m:oMath xmlns:m="http://schemas.openxmlformats.org/officeDocument/2006/math">
                    <m:r>
                      <a:rPr lang="en-US" b="0" i="1" smtClean="0">
                        <a:latin typeface="Cambria Math" panose="02040503050406030204" pitchFamily="18" charset="0"/>
                      </a:rPr>
                      <m:t>𝜋</m:t>
                    </m:r>
                  </m:oMath>
                </a14:m>
                <a:r>
                  <a:rPr lang="en-US" dirty="0"/>
                  <a:t>,  perform many trials/experiments to get sample sequences</a:t>
                </a:r>
              </a:p>
              <a:p>
                <a:r>
                  <a:rPr lang="en-US" dirty="0"/>
                  <a:t>Estimate MDP model parameters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𝑠</m:t>
                    </m:r>
                    <m:r>
                      <a:rPr lang="en-US" b="0" i="1" smtClean="0">
                        <a:latin typeface="Cambria Math" panose="02040503050406030204" pitchFamily="18" charset="0"/>
                      </a:rPr>
                      <m:t>)</m:t>
                    </m:r>
                  </m:oMath>
                </a14:m>
                <a:r>
                  <a:rPr lang="en-US" dirty="0"/>
                  <a:t> given observed transitions and rewards</a:t>
                </a:r>
              </a:p>
              <a:p>
                <a:r>
                  <a:rPr lang="en-US" dirty="0"/>
                  <a:t>If finite set of states and actions, can just count and average counts</a:t>
                </a:r>
              </a:p>
              <a:p>
                <a:r>
                  <a:rPr lang="en-US" dirty="0"/>
                  <a:t>Use estimated MDP to </a:t>
                </a:r>
                <a:r>
                  <a:rPr lang="en-US" dirty="0" smtClean="0"/>
                  <a:t>evaluate policy </a:t>
                </a:r>
                <a14:m>
                  <m:oMath xmlns:m="http://schemas.openxmlformats.org/officeDocument/2006/math">
                    <m:r>
                      <a:rPr lang="en-US" b="0" i="1" smtClean="0">
                        <a:latin typeface="Cambria Math" panose="02040503050406030204" pitchFamily="18" charset="0"/>
                      </a:rPr>
                      <m:t>𝜋</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6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14</a:t>
            </a:fld>
            <a:endParaRPr lang="en-US" dirty="0"/>
          </a:p>
        </p:txBody>
      </p:sp>
    </p:spTree>
    <p:extLst>
      <p:ext uri="{BB962C8B-B14F-4D97-AF65-F5344CB8AC3E}">
        <p14:creationId xmlns:p14="http://schemas.microsoft.com/office/powerpoint/2010/main" val="182540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Model-Based Passive Reinforcement Learning</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345150" y="1219200"/>
                <a:ext cx="3341649" cy="4937760"/>
              </a:xfrm>
            </p:spPr>
            <p:txBody>
              <a:bodyPr/>
              <a:lstStyle/>
              <a:p>
                <a:r>
                  <a:rPr lang="en-US" dirty="0"/>
                  <a:t>You are given a policy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345150" y="1219200"/>
                <a:ext cx="3341649" cy="4937760"/>
              </a:xfrm>
              <a:blipFill rotWithShape="0">
                <a:blip r:embed="rId2"/>
                <a:stretch>
                  <a:fillRect l="-2007"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15</a:t>
            </a:fld>
            <a:endParaRPr lang="en-US" dirty="0"/>
          </a:p>
        </p:txBody>
      </p:sp>
      <p:pic>
        <p:nvPicPr>
          <p:cNvPr id="7"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r="51819" b="10173"/>
          <a:stretch/>
        </p:blipFill>
        <p:spPr bwMode="auto">
          <a:xfrm>
            <a:off x="4985222" y="2149453"/>
            <a:ext cx="3296417" cy="4307353"/>
          </a:xfrm>
          <a:prstGeom prst="rect">
            <a:avLst/>
          </a:prstGeom>
          <a:noFill/>
        </p:spPr>
      </p:pic>
      <p:grpSp>
        <p:nvGrpSpPr>
          <p:cNvPr id="12" name="Group 11"/>
          <p:cNvGrpSpPr/>
          <p:nvPr/>
        </p:nvGrpSpPr>
        <p:grpSpPr>
          <a:xfrm>
            <a:off x="748617" y="3058191"/>
            <a:ext cx="3256079" cy="3245966"/>
            <a:chOff x="748617" y="3058191"/>
            <a:chExt cx="3256079" cy="3245966"/>
          </a:xfrm>
        </p:grpSpPr>
        <p:pic>
          <p:nvPicPr>
            <p:cNvPr id="11" name="Picture 10"/>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sp>
        <p:nvSpPr>
          <p:cNvPr id="9" name="Content Placeholder 2"/>
          <p:cNvSpPr txBox="1">
            <a:spLocks/>
          </p:cNvSpPr>
          <p:nvPr/>
        </p:nvSpPr>
        <p:spPr>
          <a:xfrm>
            <a:off x="663047" y="1219200"/>
            <a:ext cx="3341649"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chemeClr val="tx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t>You are in an environment (you may not know the details)</a:t>
            </a:r>
          </a:p>
        </p:txBody>
      </p:sp>
    </p:spTree>
    <p:extLst>
      <p:ext uri="{BB962C8B-B14F-4D97-AF65-F5344CB8AC3E}">
        <p14:creationId xmlns:p14="http://schemas.microsoft.com/office/powerpoint/2010/main" val="3181193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16</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mc:AlternateContent xmlns:mc="http://schemas.openxmlformats.org/markup-compatibility/2006" xmlns:a14="http://schemas.microsoft.com/office/drawing/2010/main">
        <mc:Choice Requires="a14">
          <p:sp>
            <p:nvSpPr>
              <p:cNvPr id="12" name="Rectangle 11"/>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4"/>
                <a:stretch>
                  <a:fillRect l="-3390" t="-10000" r="-847" b="-26667"/>
                </a:stretch>
              </a:blipFill>
            </p:spPr>
            <p:txBody>
              <a:bodyPr/>
              <a:lstStyle/>
              <a:p>
                <a:r>
                  <a:rPr lang="en-US">
                    <a:noFill/>
                  </a:rPr>
                  <a:t> </a:t>
                </a:r>
              </a:p>
            </p:txBody>
          </p:sp>
        </mc:Fallback>
      </mc:AlternateContent>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pic>
        <p:nvPicPr>
          <p:cNvPr id="16" name="Picture 2" descr="C:\Users\Dan\Dropbox\Office\CS 188\Ketrina Art\MDPs\AgentTopDown.png"/>
          <p:cNvPicPr>
            <a:picLocks noChangeAspect="1" noChangeArrowheads="1"/>
          </p:cNvPicPr>
          <p:nvPr/>
        </p:nvPicPr>
        <p:blipFill>
          <a:blip r:embed="rId7" cstate="print"/>
          <a:srcRect/>
          <a:stretch>
            <a:fillRect/>
          </a:stretch>
        </p:blipFill>
        <p:spPr bwMode="auto">
          <a:xfrm rot="5400000">
            <a:off x="6433779" y="3045578"/>
            <a:ext cx="611684" cy="762000"/>
          </a:xfrm>
          <a:prstGeom prst="rect">
            <a:avLst/>
          </a:prstGeom>
          <a:noFill/>
        </p:spPr>
      </p:pic>
    </p:spTree>
    <p:extLst>
      <p:ext uri="{BB962C8B-B14F-4D97-AF65-F5344CB8AC3E}">
        <p14:creationId xmlns:p14="http://schemas.microsoft.com/office/powerpoint/2010/main" val="3105587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17</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mc:AlternateContent xmlns:mc="http://schemas.openxmlformats.org/markup-compatibility/2006" xmlns:a14="http://schemas.microsoft.com/office/drawing/2010/main">
        <mc:Choice Requires="a14">
          <p:sp>
            <p:nvSpPr>
              <p:cNvPr id="12" name="Rectangle 11"/>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4"/>
                <a:stretch>
                  <a:fillRect l="-3390" t="-10000" r="-847" b="-26667"/>
                </a:stretch>
              </a:blipFill>
            </p:spPr>
            <p:txBody>
              <a:bodyPr/>
              <a:lstStyle/>
              <a:p>
                <a:r>
                  <a:rPr lang="en-US">
                    <a:noFill/>
                  </a:rPr>
                  <a:t> </a:t>
                </a:r>
              </a:p>
            </p:txBody>
          </p:sp>
        </mc:Fallback>
      </mc:AlternateContent>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7" name="Rectangle 16"/>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7"/>
                <a:stretch>
                  <a:fillRect t="-10000" b="-26667"/>
                </a:stretch>
              </a:blipFill>
            </p:spPr>
            <p:txBody>
              <a:bodyPr/>
              <a:lstStyle/>
              <a:p>
                <a:r>
                  <a:rPr lang="en-US">
                    <a:noFill/>
                  </a:rPr>
                  <a:t> </a:t>
                </a:r>
              </a:p>
            </p:txBody>
          </p:sp>
        </mc:Fallback>
      </mc:AlternateContent>
      <p:pic>
        <p:nvPicPr>
          <p:cNvPr id="18" name="Picture 2" descr="C:\Users\Dan\Dropbox\Office\CS 188\Ketrina Art\MDPs\AgentTopDown.png"/>
          <p:cNvPicPr>
            <a:picLocks noChangeAspect="1" noChangeArrowheads="1"/>
          </p:cNvPicPr>
          <p:nvPr/>
        </p:nvPicPr>
        <p:blipFill>
          <a:blip r:embed="rId8" cstate="print"/>
          <a:srcRect/>
          <a:stretch>
            <a:fillRect/>
          </a:stretch>
        </p:blipFill>
        <p:spPr bwMode="auto">
          <a:xfrm rot="5400000">
            <a:off x="6433779" y="3045578"/>
            <a:ext cx="611684" cy="762000"/>
          </a:xfrm>
          <a:prstGeom prst="rect">
            <a:avLst/>
          </a:prstGeom>
          <a:noFill/>
        </p:spPr>
      </p:pic>
      <p:pic>
        <p:nvPicPr>
          <p:cNvPr id="19"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5400000">
            <a:off x="6967650" y="3022103"/>
            <a:ext cx="324992" cy="781050"/>
          </a:xfrm>
          <a:prstGeom prst="rect">
            <a:avLst/>
          </a:prstGeom>
          <a:noFill/>
          <a:ln w="9525">
            <a:noFill/>
            <a:miter lim="800000"/>
            <a:headEnd/>
            <a:tailEnd/>
          </a:ln>
        </p:spPr>
      </p:pic>
    </p:spTree>
    <p:extLst>
      <p:ext uri="{BB962C8B-B14F-4D97-AF65-F5344CB8AC3E}">
        <p14:creationId xmlns:p14="http://schemas.microsoft.com/office/powerpoint/2010/main" val="25128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18</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pic>
        <p:nvPicPr>
          <p:cNvPr id="18" name="Picture 2" descr="C:\Users\Dan\Dropbox\Office\CS 188\Ketrina Art\MDPs\AgentTopDown.png"/>
          <p:cNvPicPr>
            <a:picLocks noChangeAspect="1" noChangeArrowheads="1"/>
          </p:cNvPicPr>
          <p:nvPr/>
        </p:nvPicPr>
        <p:blipFill>
          <a:blip r:embed="rId6" cstate="print"/>
          <a:srcRect/>
          <a:stretch>
            <a:fillRect/>
          </a:stretch>
        </p:blipFill>
        <p:spPr bwMode="auto">
          <a:xfrm rot="5400000">
            <a:off x="6996016" y="3042323"/>
            <a:ext cx="611684" cy="762000"/>
          </a:xfrm>
          <a:prstGeom prst="rect">
            <a:avLst/>
          </a:prstGeom>
          <a:noFill/>
        </p:spPr>
      </p:pic>
      <mc:AlternateContent xmlns:mc="http://schemas.openxmlformats.org/markup-compatibility/2006" xmlns:a14="http://schemas.microsoft.com/office/drawing/2010/main">
        <mc:Choice Requires="a14">
          <p:sp>
            <p:nvSpPr>
              <p:cNvPr id="32" name="Rectangle 31"/>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7"/>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8"/>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9"/>
                <a:stretch>
                  <a:fillRect l="-1461"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568737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19</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pic>
        <p:nvPicPr>
          <p:cNvPr id="18" name="Picture 2" descr="C:\Users\Dan\Dropbox\Office\CS 188\Ketrina Art\MDPs\AgentTopDown.png"/>
          <p:cNvPicPr>
            <a:picLocks noChangeAspect="1" noChangeArrowheads="1"/>
          </p:cNvPicPr>
          <p:nvPr/>
        </p:nvPicPr>
        <p:blipFill>
          <a:blip r:embed="rId6" cstate="print"/>
          <a:srcRect/>
          <a:stretch>
            <a:fillRect/>
          </a:stretch>
        </p:blipFill>
        <p:spPr bwMode="auto">
          <a:xfrm rot="5400000">
            <a:off x="6996016" y="3042323"/>
            <a:ext cx="611684" cy="762000"/>
          </a:xfrm>
          <a:prstGeom prst="rect">
            <a:avLst/>
          </a:prstGeom>
          <a:noFill/>
        </p:spPr>
      </p:pic>
      <p:pic>
        <p:nvPicPr>
          <p:cNvPr id="21"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5400000">
            <a:off x="7676671" y="3001207"/>
            <a:ext cx="324992" cy="7810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2" name="Rectangle 21"/>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8"/>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9"/>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10"/>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11"/>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14694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MDP</a:t>
                </a:r>
                <a:r>
                  <a:rPr lang="en-US" dirty="0"/>
                  <a:t>: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smtClean="0"/>
              </a:p>
              <a:p>
                <a:pPr lvl="1"/>
                <a:r>
                  <a:rPr lang="en-US" dirty="0" smtClean="0"/>
                  <a:t>Policy </a:t>
                </a:r>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m:t>
                    </m:r>
                  </m:oMath>
                </a14:m>
                <a:r>
                  <a:rPr lang="en-US" dirty="0"/>
                  <a:t> if deterministic </a:t>
                </a:r>
                <a:r>
                  <a:rPr lang="en-US" dirty="0" smtClean="0"/>
                  <a:t>policy</a:t>
                </a:r>
              </a:p>
              <a:p>
                <a:pPr lvl="1"/>
                <a:r>
                  <a:rPr lang="en-US" dirty="0" smtClean="0"/>
                  <a:t>Find optimal policy: value iteration or policy iteration</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a:t>
            </a:fld>
            <a:endParaRPr lang="en-US" dirty="0"/>
          </a:p>
        </p:txBody>
      </p:sp>
      <p:pic>
        <p:nvPicPr>
          <p:cNvPr id="8"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r="51819" b="10173"/>
          <a:stretch/>
        </p:blipFill>
        <p:spPr bwMode="auto">
          <a:xfrm>
            <a:off x="5084303" y="3337367"/>
            <a:ext cx="2234131" cy="2919288"/>
          </a:xfrm>
          <a:prstGeom prst="rect">
            <a:avLst/>
          </a:prstGeom>
          <a:noFill/>
        </p:spPr>
      </p:pic>
      <p:grpSp>
        <p:nvGrpSpPr>
          <p:cNvPr id="9" name="Group 8"/>
          <p:cNvGrpSpPr/>
          <p:nvPr/>
        </p:nvGrpSpPr>
        <p:grpSpPr>
          <a:xfrm>
            <a:off x="1126723" y="3449875"/>
            <a:ext cx="2827961" cy="2806780"/>
            <a:chOff x="748617" y="3058191"/>
            <a:chExt cx="3256079" cy="3245966"/>
          </a:xfrm>
        </p:grpSpPr>
        <p:pic>
          <p:nvPicPr>
            <p:cNvPr id="10" name="Picture 9"/>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sp>
        <p:nvSpPr>
          <p:cNvPr id="7" name="Rectangle 6"/>
          <p:cNvSpPr/>
          <p:nvPr/>
        </p:nvSpPr>
        <p:spPr>
          <a:xfrm>
            <a:off x="2254903" y="2745954"/>
            <a:ext cx="3986797" cy="369332"/>
          </a:xfrm>
          <a:prstGeom prst="rect">
            <a:avLst/>
          </a:prstGeom>
        </p:spPr>
        <p:txBody>
          <a:bodyPr wrap="none">
            <a:spAutoFit/>
          </a:bodyPr>
          <a:lstStyle/>
          <a:p>
            <a:r>
              <a:rPr lang="en-US" dirty="0">
                <a:solidFill>
                  <a:schemeClr val="accent1"/>
                </a:solidFill>
              </a:rPr>
              <a:t>You know exactly how the world </a:t>
            </a:r>
            <a:r>
              <a:rPr lang="en-US" dirty="0" smtClean="0">
                <a:solidFill>
                  <a:schemeClr val="accent1"/>
                </a:solidFill>
              </a:rPr>
              <a:t>works!</a:t>
            </a:r>
            <a:endParaRPr lang="en-US" dirty="0">
              <a:solidFill>
                <a:schemeClr val="accent1"/>
              </a:solidFill>
            </a:endParaRPr>
          </a:p>
        </p:txBody>
      </p:sp>
    </p:spTree>
    <p:extLst>
      <p:ext uri="{BB962C8B-B14F-4D97-AF65-F5344CB8AC3E}">
        <p14:creationId xmlns:p14="http://schemas.microsoft.com/office/powerpoint/2010/main" val="4093170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20</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pic>
        <p:nvPicPr>
          <p:cNvPr id="18" name="Picture 2" descr="C:\Users\Dan\Dropbox\Office\CS 188\Ketrina Art\MDPs\AgentTopDown.png"/>
          <p:cNvPicPr>
            <a:picLocks noChangeAspect="1" noChangeArrowheads="1"/>
          </p:cNvPicPr>
          <p:nvPr/>
        </p:nvPicPr>
        <p:blipFill>
          <a:blip r:embed="rId6" cstate="print"/>
          <a:srcRect/>
          <a:stretch>
            <a:fillRect/>
          </a:stretch>
        </p:blipFill>
        <p:spPr bwMode="auto">
          <a:xfrm rot="5400000">
            <a:off x="6996016" y="3042323"/>
            <a:ext cx="611684" cy="762000"/>
          </a:xfrm>
          <a:prstGeom prst="rect">
            <a:avLst/>
          </a:prstGeom>
          <a:noFill/>
        </p:spPr>
      </p:pic>
      <p:sp>
        <p:nvSpPr>
          <p:cNvPr id="7" name="TextBox 6"/>
          <p:cNvSpPr txBox="1"/>
          <p:nvPr/>
        </p:nvSpPr>
        <p:spPr>
          <a:xfrm>
            <a:off x="4037558" y="3458228"/>
            <a:ext cx="2250873" cy="369332"/>
          </a:xfrm>
          <a:prstGeom prst="rect">
            <a:avLst/>
          </a:prstGeom>
          <a:noFill/>
        </p:spPr>
        <p:txBody>
          <a:bodyPr wrap="none" rtlCol="0">
            <a:spAutoFit/>
          </a:bodyPr>
          <a:lstStyle/>
          <a:p>
            <a:r>
              <a:rPr lang="en-US" dirty="0">
                <a:solidFill>
                  <a:schemeClr val="accent1">
                    <a:lumMod val="60000"/>
                    <a:lumOff val="40000"/>
                  </a:schemeClr>
                </a:solidFill>
              </a:rPr>
              <a:t>Tried but didn’t move</a:t>
            </a:r>
          </a:p>
        </p:txBody>
      </p:sp>
      <mc:AlternateContent xmlns:mc="http://schemas.openxmlformats.org/markup-compatibility/2006" xmlns:a14="http://schemas.microsoft.com/office/drawing/2010/main">
        <mc:Choice Requires="a14">
          <p:sp>
            <p:nvSpPr>
              <p:cNvPr id="21" name="Rectangle 20"/>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7"/>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8"/>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9"/>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10"/>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1"/>
                <a:stretch>
                  <a:fillRect l="-1463"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235121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21</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pic>
        <p:nvPicPr>
          <p:cNvPr id="18" name="Picture 2" descr="C:\Users\Dan\Dropbox\Office\CS 188\Ketrina Art\MDPs\AgentTopDown.png"/>
          <p:cNvPicPr>
            <a:picLocks noChangeAspect="1" noChangeArrowheads="1"/>
          </p:cNvPicPr>
          <p:nvPr/>
        </p:nvPicPr>
        <p:blipFill>
          <a:blip r:embed="rId6" cstate="print"/>
          <a:srcRect/>
          <a:stretch>
            <a:fillRect/>
          </a:stretch>
        </p:blipFill>
        <p:spPr bwMode="auto">
          <a:xfrm rot="5400000">
            <a:off x="6996016" y="3042323"/>
            <a:ext cx="611684" cy="762000"/>
          </a:xfrm>
          <a:prstGeom prst="rect">
            <a:avLst/>
          </a:prstGeom>
          <a:noFill/>
        </p:spPr>
      </p:pic>
      <p:pic>
        <p:nvPicPr>
          <p:cNvPr id="2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5400000">
            <a:off x="7676671" y="2993773"/>
            <a:ext cx="324992" cy="7810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4" name="Rectangle 23"/>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8"/>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9"/>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10"/>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11"/>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2"/>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3"/>
                <a:stretch>
                  <a:fillRect t="-8197" b="-24590"/>
                </a:stretch>
              </a:blipFill>
            </p:spPr>
            <p:txBody>
              <a:bodyPr/>
              <a:lstStyle/>
              <a:p>
                <a:r>
                  <a:rPr lang="en-US">
                    <a:noFill/>
                  </a:rPr>
                  <a:t> </a:t>
                </a:r>
              </a:p>
            </p:txBody>
          </p:sp>
        </mc:Fallback>
      </mc:AlternateContent>
      <p:sp>
        <p:nvSpPr>
          <p:cNvPr id="36" name="TextBox 35"/>
          <p:cNvSpPr txBox="1"/>
          <p:nvPr/>
        </p:nvSpPr>
        <p:spPr>
          <a:xfrm>
            <a:off x="4911263" y="3729165"/>
            <a:ext cx="1018677" cy="369332"/>
          </a:xfrm>
          <a:prstGeom prst="rect">
            <a:avLst/>
          </a:prstGeom>
          <a:noFill/>
        </p:spPr>
        <p:txBody>
          <a:bodyPr wrap="none" rtlCol="0">
            <a:spAutoFit/>
          </a:bodyPr>
          <a:lstStyle/>
          <a:p>
            <a:r>
              <a:rPr lang="en-US" dirty="0" smtClean="0">
                <a:solidFill>
                  <a:schemeClr val="accent1">
                    <a:lumMod val="60000"/>
                    <a:lumOff val="40000"/>
                  </a:schemeClr>
                </a:solidFill>
              </a:rPr>
              <a:t>Try again</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2746816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22</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pic>
        <p:nvPicPr>
          <p:cNvPr id="18" name="Picture 2" descr="C:\Users\Dan\Dropbox\Office\CS 188\Ketrina Art\MDPs\AgentTopDown.png"/>
          <p:cNvPicPr>
            <a:picLocks noChangeAspect="1" noChangeArrowheads="1"/>
          </p:cNvPicPr>
          <p:nvPr/>
        </p:nvPicPr>
        <p:blipFill>
          <a:blip r:embed="rId6" cstate="print"/>
          <a:srcRect/>
          <a:stretch>
            <a:fillRect/>
          </a:stretch>
        </p:blipFill>
        <p:spPr bwMode="auto">
          <a:xfrm rot="5400000">
            <a:off x="7635742" y="3042323"/>
            <a:ext cx="611684" cy="762000"/>
          </a:xfrm>
          <a:prstGeom prst="rect">
            <a:avLst/>
          </a:prstGeom>
          <a:noFill/>
        </p:spPr>
      </p:pic>
      <mc:AlternateContent xmlns:mc="http://schemas.openxmlformats.org/markup-compatibility/2006" xmlns:a14="http://schemas.microsoft.com/office/drawing/2010/main">
        <mc:Choice Requires="a14">
          <p:sp>
            <p:nvSpPr>
              <p:cNvPr id="23" name="Rectangle 22"/>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7"/>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8"/>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9"/>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10"/>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1"/>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13"/>
                <a:stretch>
                  <a:fillRect l="-1463" t="-9836" b="-24590"/>
                </a:stretch>
              </a:blipFill>
            </p:spPr>
            <p:txBody>
              <a:bodyPr/>
              <a:lstStyle/>
              <a:p>
                <a:r>
                  <a:rPr lang="en-US">
                    <a:noFill/>
                  </a:rPr>
                  <a:t> </a:t>
                </a:r>
              </a:p>
            </p:txBody>
          </p:sp>
        </mc:Fallback>
      </mc:AlternateContent>
    </p:spTree>
    <p:extLst>
      <p:ext uri="{BB962C8B-B14F-4D97-AF65-F5344CB8AC3E}">
        <p14:creationId xmlns:p14="http://schemas.microsoft.com/office/powerpoint/2010/main" val="2378598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23</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pic>
        <p:nvPicPr>
          <p:cNvPr id="18" name="Picture 2" descr="C:\Users\Dan\Dropbox\Office\CS 188\Ketrina Art\MDPs\AgentTopDown.png"/>
          <p:cNvPicPr>
            <a:picLocks noChangeAspect="1" noChangeArrowheads="1"/>
          </p:cNvPicPr>
          <p:nvPr/>
        </p:nvPicPr>
        <p:blipFill>
          <a:blip r:embed="rId6" cstate="print"/>
          <a:srcRect/>
          <a:stretch>
            <a:fillRect/>
          </a:stretch>
        </p:blipFill>
        <p:spPr bwMode="auto">
          <a:xfrm rot="5400000">
            <a:off x="7635742" y="3042323"/>
            <a:ext cx="611684" cy="762000"/>
          </a:xfrm>
          <a:prstGeom prst="rect">
            <a:avLst/>
          </a:prstGeom>
          <a:noFill/>
        </p:spPr>
      </p:pic>
      <p:pic>
        <p:nvPicPr>
          <p:cNvPr id="2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5400000">
            <a:off x="8143778" y="3025396"/>
            <a:ext cx="324992" cy="7810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6" name="Rectangle 25"/>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8"/>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9"/>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10"/>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11"/>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2"/>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14"/>
                <a:stretch>
                  <a:fillRect l="-1463"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23463" y="4072840"/>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723463" y="4072840"/>
                <a:ext cx="5015989" cy="369332"/>
              </a:xfrm>
              <a:prstGeom prst="rect">
                <a:avLst/>
              </a:prstGeom>
              <a:blipFill rotWithShape="0">
                <a:blip r:embed="rId15"/>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267554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24</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pic>
        <p:nvPicPr>
          <p:cNvPr id="18" name="Picture 2" descr="C:\Users\Dan\Dropbox\Office\CS 188\Ketrina Art\MDPs\AgentTopDown.png"/>
          <p:cNvPicPr>
            <a:picLocks noChangeAspect="1" noChangeArrowheads="1"/>
          </p:cNvPicPr>
          <p:nvPr/>
        </p:nvPicPr>
        <p:blipFill>
          <a:blip r:embed="rId6" cstate="print"/>
          <a:srcRect/>
          <a:stretch>
            <a:fillRect/>
          </a:stretch>
        </p:blipFill>
        <p:spPr bwMode="auto">
          <a:xfrm rot="5400000">
            <a:off x="8176455" y="3034834"/>
            <a:ext cx="611684" cy="762000"/>
          </a:xfrm>
          <a:prstGeom prst="rect">
            <a:avLst/>
          </a:prstGeom>
          <a:noFill/>
        </p:spPr>
      </p:pic>
      <mc:AlternateContent xmlns:mc="http://schemas.openxmlformats.org/markup-compatibility/2006" xmlns:a14="http://schemas.microsoft.com/office/drawing/2010/main">
        <mc:Choice Requires="a14">
          <p:sp>
            <p:nvSpPr>
              <p:cNvPr id="25" name="Rectangle 24"/>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7"/>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8"/>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9"/>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10"/>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1"/>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13"/>
                <a:stretch>
                  <a:fillRect l="-1463"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23463" y="4072840"/>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723463" y="4072840"/>
                <a:ext cx="5015989" cy="369332"/>
              </a:xfrm>
              <a:prstGeom prst="rect">
                <a:avLst/>
              </a:prstGeom>
              <a:blipFill rotWithShape="0">
                <a:blip r:embed="rId1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853225" y="4434612"/>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853225" y="4434612"/>
                <a:ext cx="3748590" cy="369332"/>
              </a:xfrm>
              <a:prstGeom prst="rect">
                <a:avLst/>
              </a:prstGeom>
              <a:blipFill rotWithShape="0">
                <a:blip r:embed="rId15"/>
                <a:stretch>
                  <a:fillRect l="-1463"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574294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25</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pic>
        <p:nvPicPr>
          <p:cNvPr id="25" name="Picture 2" descr="C:\Users\Dan\Dropbox\Office\CS 188\Ketrina Art\MDPs\AgentTopDown.png"/>
          <p:cNvPicPr>
            <a:picLocks noChangeAspect="1" noChangeArrowheads="1"/>
          </p:cNvPicPr>
          <p:nvPr/>
        </p:nvPicPr>
        <p:blipFill>
          <a:blip r:embed="rId6" cstate="print"/>
          <a:srcRect/>
          <a:stretch>
            <a:fillRect/>
          </a:stretch>
        </p:blipFill>
        <p:spPr bwMode="auto">
          <a:xfrm>
            <a:off x="8207623" y="3042323"/>
            <a:ext cx="611684" cy="762000"/>
          </a:xfrm>
          <a:prstGeom prst="rect">
            <a:avLst/>
          </a:prstGeom>
          <a:noFill/>
        </p:spPr>
      </p:pic>
      <p:pic>
        <p:nvPicPr>
          <p:cNvPr id="2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347201" y="2651798"/>
            <a:ext cx="324992" cy="78105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9" name="Rectangle 28"/>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8"/>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9"/>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10"/>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11"/>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2"/>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14"/>
                <a:stretch>
                  <a:fillRect l="-1463"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723463" y="4072840"/>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6" name="Rectangle 35"/>
              <p:cNvSpPr>
                <a:spLocks noRot="1" noChangeAspect="1" noMove="1" noResize="1" noEditPoints="1" noAdjustHandles="1" noChangeArrowheads="1" noChangeShapeType="1" noTextEdit="1"/>
              </p:cNvSpPr>
              <p:nvPr/>
            </p:nvSpPr>
            <p:spPr>
              <a:xfrm>
                <a:off x="723463" y="4072840"/>
                <a:ext cx="5015989" cy="369332"/>
              </a:xfrm>
              <a:prstGeom prst="rect">
                <a:avLst/>
              </a:prstGeom>
              <a:blipFill rotWithShape="0">
                <a:blip r:embed="rId15"/>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853225" y="4434612"/>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853225" y="4434612"/>
                <a:ext cx="3748590" cy="369332"/>
              </a:xfrm>
              <a:prstGeom prst="rect">
                <a:avLst/>
              </a:prstGeom>
              <a:blipFill rotWithShape="0">
                <a:blip r:embed="rId16"/>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723463" y="4786497"/>
                <a:ext cx="4612032"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=(4,1)</m:t>
                    </m:r>
                  </m:oMath>
                </a14:m>
                <a:r>
                  <a:rPr lang="en-US" dirty="0"/>
                  <a:t> action=tup (try going up)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723463" y="4786497"/>
                <a:ext cx="4612032" cy="369332"/>
              </a:xfrm>
              <a:prstGeom prst="rect">
                <a:avLst/>
              </a:prstGeom>
              <a:blipFill rotWithShape="0">
                <a:blip r:embed="rId17"/>
                <a:stretch>
                  <a:fillRect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785152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26</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pic>
        <p:nvPicPr>
          <p:cNvPr id="25" name="Picture 2" descr="C:\Users\Dan\Dropbox\Office\CS 188\Ketrina Art\MDPs\AgentTopDown.png"/>
          <p:cNvPicPr>
            <a:picLocks noChangeAspect="1" noChangeArrowheads="1"/>
          </p:cNvPicPr>
          <p:nvPr/>
        </p:nvPicPr>
        <p:blipFill>
          <a:blip r:embed="rId6" cstate="print"/>
          <a:srcRect/>
          <a:stretch>
            <a:fillRect/>
          </a:stretch>
        </p:blipFill>
        <p:spPr bwMode="auto">
          <a:xfrm>
            <a:off x="8200301" y="2319322"/>
            <a:ext cx="611684" cy="762000"/>
          </a:xfrm>
          <a:prstGeom prst="rect">
            <a:avLst/>
          </a:prstGeom>
          <a:noFill/>
        </p:spPr>
      </p:pic>
      <mc:AlternateContent xmlns:mc="http://schemas.openxmlformats.org/markup-compatibility/2006" xmlns:a14="http://schemas.microsoft.com/office/drawing/2010/main">
        <mc:Choice Requires="a14">
          <p:sp>
            <p:nvSpPr>
              <p:cNvPr id="27" name="Rectangle 26"/>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7"/>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8"/>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9"/>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10"/>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1"/>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6" name="Rectangle 35"/>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13"/>
                <a:stretch>
                  <a:fillRect l="-1463"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723463" y="4072840"/>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723463" y="4072840"/>
                <a:ext cx="5015989" cy="369332"/>
              </a:xfrm>
              <a:prstGeom prst="rect">
                <a:avLst/>
              </a:prstGeom>
              <a:blipFill rotWithShape="0">
                <a:blip r:embed="rId1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853225" y="4434612"/>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853225" y="4434612"/>
                <a:ext cx="3748590" cy="369332"/>
              </a:xfrm>
              <a:prstGeom prst="rect">
                <a:avLst/>
              </a:prstGeom>
              <a:blipFill rotWithShape="0">
                <a:blip r:embed="rId15"/>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23463" y="4786497"/>
                <a:ext cx="4612032"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=(4,1)</m:t>
                    </m:r>
                  </m:oMath>
                </a14:m>
                <a:r>
                  <a:rPr lang="en-US" dirty="0"/>
                  <a:t> action=tup (try going up)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723463" y="4786497"/>
                <a:ext cx="4612032" cy="369332"/>
              </a:xfrm>
              <a:prstGeom prst="rect">
                <a:avLst/>
              </a:prstGeom>
              <a:blipFill rotWithShape="0">
                <a:blip r:embed="rId1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53227" y="5127340"/>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oMath>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853227" y="5127340"/>
                <a:ext cx="3748590" cy="369332"/>
              </a:xfrm>
              <a:prstGeom prst="rect">
                <a:avLst/>
              </a:prstGeom>
              <a:blipFill rotWithShape="0">
                <a:blip r:embed="rId17"/>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33658" y="5511396"/>
                <a:ext cx="5282280"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=(4,2)</m:t>
                    </m:r>
                  </m:oMath>
                </a14:m>
                <a:r>
                  <a:rPr lang="en-US" dirty="0" smtClean="0"/>
                  <a:t> No action available. Reward</a:t>
                </a:r>
                <a14:m>
                  <m:oMath xmlns:m="http://schemas.openxmlformats.org/officeDocument/2006/math">
                    <m:r>
                      <a:rPr lang="en-US" b="0" i="1" smtClean="0">
                        <a:latin typeface="Cambria Math" panose="02040503050406030204" pitchFamily="18" charset="0"/>
                      </a:rPr>
                      <m:t>=−1</m:t>
                    </m:r>
                  </m:oMath>
                </a14:m>
                <a:r>
                  <a:rPr lang="en-US" dirty="0" smtClean="0"/>
                  <a:t>; Terminate</a:t>
                </a:r>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733658" y="5511396"/>
                <a:ext cx="5282280" cy="369332"/>
              </a:xfrm>
              <a:prstGeom prst="rect">
                <a:avLst/>
              </a:prstGeom>
              <a:blipFill rotWithShape="0">
                <a:blip r:embed="rId18"/>
                <a:stretch>
                  <a:fillRect t="-8197" r="-231" b="-24590"/>
                </a:stretch>
              </a:blipFill>
            </p:spPr>
            <p:txBody>
              <a:bodyPr/>
              <a:lstStyle/>
              <a:p>
                <a:r>
                  <a:rPr lang="en-US">
                    <a:noFill/>
                  </a:rPr>
                  <a:t> </a:t>
                </a:r>
              </a:p>
            </p:txBody>
          </p:sp>
        </mc:Fallback>
      </mc:AlternateContent>
    </p:spTree>
    <p:extLst>
      <p:ext uri="{BB962C8B-B14F-4D97-AF65-F5344CB8AC3E}">
        <p14:creationId xmlns:p14="http://schemas.microsoft.com/office/powerpoint/2010/main" val="1086792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27</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sp>
        <p:nvSpPr>
          <p:cNvPr id="7" name="Rectangle 6"/>
          <p:cNvSpPr/>
          <p:nvPr/>
        </p:nvSpPr>
        <p:spPr>
          <a:xfrm>
            <a:off x="542693" y="2732240"/>
            <a:ext cx="5330283" cy="134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733658" y="5895452"/>
                <a:ext cx="4861923" cy="483466"/>
              </a:xfrm>
              <a:prstGeom prst="rect">
                <a:avLst/>
              </a:prstGeom>
              <a:noFill/>
            </p:spPr>
            <p:txBody>
              <a:bodyPr wrap="square" rtlCol="0">
                <a:spAutoFit/>
              </a:bodyPr>
              <a:lstStyle/>
              <a:p>
                <a:r>
                  <a:rPr lang="en-US" dirty="0">
                    <a:solidFill>
                      <a:schemeClr val="accent1"/>
                    </a:solidFill>
                  </a:rPr>
                  <a:t>Estimate </a:t>
                </a:r>
                <a14:m>
                  <m:oMath xmlns:m="http://schemas.openxmlformats.org/officeDocument/2006/math">
                    <m:r>
                      <a:rPr lang="en-US" i="1">
                        <a:solidFill>
                          <a:schemeClr val="accent1"/>
                        </a:solidFill>
                        <a:latin typeface="Cambria Math" panose="02040503050406030204" pitchFamily="18" charset="0"/>
                      </a:rPr>
                      <m:t>𝑃</m:t>
                    </m:r>
                    <m:r>
                      <a:rPr lang="en-US" i="1">
                        <a:solidFill>
                          <a:schemeClr val="accent1"/>
                        </a:solidFill>
                        <a:latin typeface="Cambria Math" panose="02040503050406030204" pitchFamily="18" charset="0"/>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𝑠</m:t>
                        </m:r>
                      </m:e>
                      <m:sup>
                        <m:r>
                          <a:rPr lang="en-US" i="1">
                            <a:solidFill>
                              <a:schemeClr val="accent1"/>
                            </a:solidFill>
                            <a:latin typeface="Cambria Math" panose="02040503050406030204" pitchFamily="18" charset="0"/>
                          </a:rPr>
                          <m:t>′</m:t>
                        </m:r>
                      </m:sup>
                    </m:sSup>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𝑠</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𝑎</m:t>
                    </m:r>
                    <m:r>
                      <a:rPr lang="en-US" i="1">
                        <a:solidFill>
                          <a:schemeClr val="accent1"/>
                        </a:solidFill>
                        <a:latin typeface="Cambria Math" panose="02040503050406030204" pitchFamily="18" charset="0"/>
                      </a:rPr>
                      <m:t>)</m:t>
                    </m:r>
                  </m:oMath>
                </a14:m>
                <a:r>
                  <a:rPr lang="en-US" dirty="0">
                    <a:solidFill>
                      <a:schemeClr val="accent1"/>
                    </a:solidFill>
                  </a:rPr>
                  <a:t>: </a:t>
                </a:r>
                <a14:m>
                  <m:oMath xmlns:m="http://schemas.openxmlformats.org/officeDocument/2006/math">
                    <m:r>
                      <a:rPr lang="en-US" b="0" i="1" smtClean="0">
                        <a:solidFill>
                          <a:schemeClr val="accent1"/>
                        </a:solidFill>
                        <a:latin typeface="Cambria Math" panose="02040503050406030204" pitchFamily="18" charset="0"/>
                      </a:rPr>
                      <m:t>𝑃</m:t>
                    </m:r>
                    <m:d>
                      <m:dPr>
                        <m:ctrlPr>
                          <a:rPr lang="en-US" b="0" i="1" smtClean="0">
                            <a:solidFill>
                              <a:schemeClr val="accent1"/>
                            </a:solidFill>
                            <a:latin typeface="Cambria Math" panose="02040503050406030204" pitchFamily="18" charset="0"/>
                          </a:rPr>
                        </m:ctrlPr>
                      </m:dPr>
                      <m:e>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2,1</m:t>
                            </m:r>
                          </m:e>
                        </m:d>
                      </m:e>
                      <m:e>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2,1</m:t>
                            </m:r>
                          </m:e>
                        </m:d>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𝑡𝑟𝑖𝑔h𝑡</m:t>
                        </m:r>
                      </m:e>
                    </m:d>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2</m:t>
                        </m:r>
                      </m:den>
                    </m:f>
                  </m:oMath>
                </a14:m>
                <a:endParaRPr lang="en-US" dirty="0">
                  <a:solidFill>
                    <a:schemeClr val="accent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33658" y="5895452"/>
                <a:ext cx="4861923" cy="483466"/>
              </a:xfrm>
              <a:prstGeom prst="rect">
                <a:avLst/>
              </a:prstGeom>
              <a:blipFill>
                <a:blip r:embed="rId19"/>
                <a:stretch>
                  <a:fillRect l="-1003"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20"/>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21"/>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22"/>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23"/>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24"/>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9"/>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6" name="Rectangle 35"/>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25"/>
                <a:stretch>
                  <a:fillRect l="-1463"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723463" y="4072840"/>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723463" y="4072840"/>
                <a:ext cx="5015989" cy="369332"/>
              </a:xfrm>
              <a:prstGeom prst="rect">
                <a:avLst/>
              </a:prstGeom>
              <a:blipFill rotWithShape="0">
                <a:blip r:embed="rId2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853225" y="4434612"/>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853225" y="4434612"/>
                <a:ext cx="3748590" cy="369332"/>
              </a:xfrm>
              <a:prstGeom prst="rect">
                <a:avLst/>
              </a:prstGeom>
              <a:blipFill rotWithShape="0">
                <a:blip r:embed="rId27"/>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23463" y="4786497"/>
                <a:ext cx="4612032"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=(4,1)</m:t>
                    </m:r>
                  </m:oMath>
                </a14:m>
                <a:r>
                  <a:rPr lang="en-US" dirty="0"/>
                  <a:t> action=tup (try going up)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723463" y="4786497"/>
                <a:ext cx="4612032" cy="369332"/>
              </a:xfrm>
              <a:prstGeom prst="rect">
                <a:avLst/>
              </a:prstGeom>
              <a:blipFill rotWithShape="0">
                <a:blip r:embed="rId28"/>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53227" y="5127340"/>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oMath>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853227" y="5127340"/>
                <a:ext cx="3748590" cy="369332"/>
              </a:xfrm>
              <a:prstGeom prst="rect">
                <a:avLst/>
              </a:prstGeom>
              <a:blipFill rotWithShape="0">
                <a:blip r:embed="rId29"/>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33658" y="5511396"/>
                <a:ext cx="5282280"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=(4,2)</m:t>
                    </m:r>
                  </m:oMath>
                </a14:m>
                <a:r>
                  <a:rPr lang="en-US" dirty="0" smtClean="0"/>
                  <a:t> No action available. Reward</a:t>
                </a:r>
                <a14:m>
                  <m:oMath xmlns:m="http://schemas.openxmlformats.org/officeDocument/2006/math">
                    <m:r>
                      <a:rPr lang="en-US" b="0" i="1" smtClean="0">
                        <a:latin typeface="Cambria Math" panose="02040503050406030204" pitchFamily="18" charset="0"/>
                      </a:rPr>
                      <m:t>=−1</m:t>
                    </m:r>
                  </m:oMath>
                </a14:m>
                <a:r>
                  <a:rPr lang="en-US" dirty="0" smtClean="0"/>
                  <a:t>; Terminate</a:t>
                </a:r>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733658" y="5511396"/>
                <a:ext cx="5282280" cy="369332"/>
              </a:xfrm>
              <a:prstGeom prst="rect">
                <a:avLst/>
              </a:prstGeom>
              <a:blipFill rotWithShape="0">
                <a:blip r:embed="rId30"/>
                <a:stretch>
                  <a:fillRect t="-8197" r="-231" b="-24590"/>
                </a:stretch>
              </a:blipFill>
            </p:spPr>
            <p:txBody>
              <a:bodyPr/>
              <a:lstStyle/>
              <a:p>
                <a:r>
                  <a:rPr lang="en-US">
                    <a:noFill/>
                  </a:rPr>
                  <a:t> </a:t>
                </a:r>
              </a:p>
            </p:txBody>
          </p:sp>
        </mc:Fallback>
      </mc:AlternateContent>
    </p:spTree>
    <p:extLst>
      <p:ext uri="{BB962C8B-B14F-4D97-AF65-F5344CB8AC3E}">
        <p14:creationId xmlns:p14="http://schemas.microsoft.com/office/powerpoint/2010/main" val="885077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28</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mc:AlternateContent xmlns:mc="http://schemas.openxmlformats.org/markup-compatibility/2006" xmlns:a14="http://schemas.microsoft.com/office/drawing/2010/main">
        <mc:Choice Requires="a14">
          <p:sp>
            <p:nvSpPr>
              <p:cNvPr id="12" name="Rectangle 11"/>
              <p:cNvSpPr/>
              <p:nvPr/>
            </p:nvSpPr>
            <p:spPr>
              <a:xfrm>
                <a:off x="656507" y="1916824"/>
                <a:ext cx="4725069" cy="1477328"/>
              </a:xfrm>
              <a:prstGeom prst="rect">
                <a:avLst/>
              </a:prstGeom>
            </p:spPr>
            <p:txBody>
              <a:bodyPr wrap="square">
                <a:spAutoFit/>
              </a:bodyPr>
              <a:lstStyle/>
              <a:p>
                <a:r>
                  <a:rPr lang="en-US" dirty="0"/>
                  <a:t>We can run more trials!</a:t>
                </a:r>
              </a:p>
              <a:p>
                <a:endParaRPr lang="en-US" dirty="0"/>
              </a:p>
              <a:p>
                <a:r>
                  <a:rPr lang="en-US" dirty="0"/>
                  <a:t>Trial 1: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2,1</m:t>
                        </m:r>
                      </m:e>
                    </m:d>
                    <m:r>
                      <a:rPr lang="en-US" i="1" dirty="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2,1</m:t>
                        </m:r>
                      </m:e>
                    </m:d>
                    <m:r>
                      <a:rPr lang="en-US" b="0" i="1" dirty="0"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3,1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4,1</m:t>
                        </m:r>
                      </m:e>
                    </m:d>
                    <m:r>
                      <a:rPr lang="en-US" i="1" dirty="0">
                        <a:latin typeface="Cambria Math" panose="02040503050406030204" pitchFamily="18" charset="0"/>
                      </a:rPr>
                      <m:t>→(4,2)</m:t>
                    </m:r>
                  </m:oMath>
                </a14:m>
                <a:r>
                  <a:rPr lang="en-US" dirty="0"/>
                  <a:t> Terminal State </a:t>
                </a:r>
                <a:r>
                  <a:rPr lang="en-US" dirty="0">
                    <a:sym typeface="Wingdings" panose="05000000000000000000" pitchFamily="2" charset="2"/>
                  </a:rPr>
                  <a:t> with reward </a:t>
                </a:r>
                <a14:m>
                  <m:oMath xmlns:m="http://schemas.openxmlformats.org/officeDocument/2006/math">
                    <m:r>
                      <a:rPr lang="en-US" i="1">
                        <a:latin typeface="Cambria Math" panose="02040503050406030204" pitchFamily="18" charset="0"/>
                        <a:sym typeface="Wingdings" panose="05000000000000000000" pitchFamily="2" charset="2"/>
                      </a:rPr>
                      <m:t>−1</m:t>
                    </m:r>
                  </m:oMath>
                </a14:m>
                <a:r>
                  <a:rPr lang="en-US" dirty="0">
                    <a:sym typeface="Wingdings" panose="05000000000000000000" pitchFamily="2" charset="2"/>
                  </a:rPr>
                  <a:t>, intermediate steps returns reward </a:t>
                </a:r>
                <a14:m>
                  <m:oMath xmlns:m="http://schemas.openxmlformats.org/officeDocument/2006/math">
                    <m:r>
                      <a:rPr lang="en-US" b="0" i="1" smtClean="0">
                        <a:latin typeface="Cambria Math" panose="02040503050406030204" pitchFamily="18" charset="0"/>
                        <a:sym typeface="Wingdings" panose="05000000000000000000" pitchFamily="2" charset="2"/>
                      </a:rPr>
                      <m:t>−0.01</m:t>
                    </m:r>
                  </m:oMath>
                </a14:m>
                <a:endParaRPr lang="en-US" dirty="0">
                  <a:sym typeface="Wingdings" panose="05000000000000000000" pitchFamily="2" charset="2"/>
                </a:endParaRPr>
              </a:p>
            </p:txBody>
          </p:sp>
        </mc:Choice>
        <mc:Fallback xmlns="">
          <p:sp>
            <p:nvSpPr>
              <p:cNvPr id="12" name="Rectangle 11"/>
              <p:cNvSpPr>
                <a:spLocks noRot="1" noChangeAspect="1" noMove="1" noResize="1" noEditPoints="1" noAdjustHandles="1" noChangeArrowheads="1" noChangeShapeType="1" noTextEdit="1"/>
              </p:cNvSpPr>
              <p:nvPr/>
            </p:nvSpPr>
            <p:spPr>
              <a:xfrm>
                <a:off x="656507" y="1916824"/>
                <a:ext cx="4725069" cy="1477328"/>
              </a:xfrm>
              <a:prstGeom prst="rect">
                <a:avLst/>
              </a:prstGeom>
              <a:blipFill>
                <a:blip r:embed="rId4"/>
                <a:stretch>
                  <a:fillRect l="-1161" t="-2058" r="-1419" b="-5350"/>
                </a:stretch>
              </a:blipFill>
            </p:spPr>
            <p:txBody>
              <a:bodyPr/>
              <a:lstStyle/>
              <a:p>
                <a:r>
                  <a:rPr lang="en-US">
                    <a:noFill/>
                  </a:rPr>
                  <a:t> </a:t>
                </a:r>
              </a:p>
            </p:txBody>
          </p:sp>
        </mc:Fallback>
      </mc:AlternateContent>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pic>
        <p:nvPicPr>
          <p:cNvPr id="16" name="Picture 2" descr="C:\Users\Dan\Dropbox\Office\CS 188\Ketrina Art\MDPs\AgentTopDown.png"/>
          <p:cNvPicPr>
            <a:picLocks noChangeAspect="1" noChangeArrowheads="1"/>
          </p:cNvPicPr>
          <p:nvPr/>
        </p:nvPicPr>
        <p:blipFill>
          <a:blip r:embed="rId7" cstate="print"/>
          <a:srcRect/>
          <a:stretch>
            <a:fillRect/>
          </a:stretch>
        </p:blipFill>
        <p:spPr bwMode="auto">
          <a:xfrm>
            <a:off x="8251613" y="2320943"/>
            <a:ext cx="611684" cy="762000"/>
          </a:xfrm>
          <a:prstGeom prst="rect">
            <a:avLst/>
          </a:prstGeom>
          <a:noFill/>
        </p:spPr>
      </p:pic>
      <p:pic>
        <p:nvPicPr>
          <p:cNvPr id="24"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347201" y="2717267"/>
            <a:ext cx="324992" cy="781050"/>
          </a:xfrm>
          <a:prstGeom prst="rect">
            <a:avLst/>
          </a:prstGeom>
          <a:noFill/>
          <a:ln w="9525">
            <a:noFill/>
            <a:miter lim="800000"/>
            <a:headEnd/>
            <a:tailEnd/>
          </a:ln>
        </p:spPr>
      </p:pic>
      <p:pic>
        <p:nvPicPr>
          <p:cNvPr id="26"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5400000">
            <a:off x="7349751" y="2999078"/>
            <a:ext cx="324992" cy="781050"/>
          </a:xfrm>
          <a:prstGeom prst="rect">
            <a:avLst/>
          </a:prstGeom>
          <a:noFill/>
          <a:ln w="9525">
            <a:noFill/>
            <a:miter lim="800000"/>
            <a:headEnd/>
            <a:tailEnd/>
          </a:ln>
        </p:spPr>
      </p:pic>
      <p:pic>
        <p:nvPicPr>
          <p:cNvPr id="2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5400000">
            <a:off x="6799075" y="3000809"/>
            <a:ext cx="324992" cy="781050"/>
          </a:xfrm>
          <a:prstGeom prst="rect">
            <a:avLst/>
          </a:prstGeom>
          <a:noFill/>
          <a:ln w="9525">
            <a:noFill/>
            <a:miter lim="800000"/>
            <a:headEnd/>
            <a:tailEnd/>
          </a:ln>
        </p:spPr>
      </p:pic>
      <p:pic>
        <p:nvPicPr>
          <p:cNvPr id="29"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5400000">
            <a:off x="7952192" y="2972115"/>
            <a:ext cx="324992" cy="7810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 xmlns:a16="http://schemas.microsoft.com/office/drawing/2014/main" id="{4120AF3F-9B95-4894-A17C-475365C2B4B9}"/>
                  </a:ext>
                </a:extLst>
              </p14:cNvPr>
              <p14:cNvContentPartPr/>
              <p14:nvPr/>
            </p14:nvContentPartPr>
            <p14:xfrm>
              <a:off x="7253141" y="3107700"/>
              <a:ext cx="404125" cy="450093"/>
            </p14:xfrm>
          </p:contentPart>
        </mc:Choice>
        <mc:Fallback xmlns="">
          <p:pic>
            <p:nvPicPr>
              <p:cNvPr id="18" name="Ink 17">
                <a:extLst>
                  <a:ext uri="{FF2B5EF4-FFF2-40B4-BE49-F238E27FC236}">
                    <a16:creationId xmlns:a16="http://schemas.microsoft.com/office/drawing/2014/main" id="{4120AF3F-9B95-4894-A17C-475365C2B4B9}"/>
                  </a:ext>
                </a:extLst>
              </p:cNvPr>
              <p:cNvPicPr/>
              <p:nvPr/>
            </p:nvPicPr>
            <p:blipFill>
              <a:blip r:embed="rId10"/>
              <a:stretch>
                <a:fillRect/>
              </a:stretch>
            </p:blipFill>
            <p:spPr>
              <a:xfrm>
                <a:off x="7224712" y="3079277"/>
                <a:ext cx="460983" cy="506579"/>
              </a:xfrm>
              <a:prstGeom prst="rect">
                <a:avLst/>
              </a:prstGeom>
            </p:spPr>
          </p:pic>
        </mc:Fallback>
      </mc:AlternateContent>
    </p:spTree>
    <p:extLst>
      <p:ext uri="{BB962C8B-B14F-4D97-AF65-F5344CB8AC3E}">
        <p14:creationId xmlns:p14="http://schemas.microsoft.com/office/powerpoint/2010/main" val="3214903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a:t>Let’s start the trials!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29</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mc:AlternateContent xmlns:mc="http://schemas.openxmlformats.org/markup-compatibility/2006" xmlns:a14="http://schemas.microsoft.com/office/drawing/2010/main">
        <mc:Choice Requires="a14">
          <p:sp>
            <p:nvSpPr>
              <p:cNvPr id="12" name="Rectangle 11"/>
              <p:cNvSpPr/>
              <p:nvPr/>
            </p:nvSpPr>
            <p:spPr>
              <a:xfrm>
                <a:off x="656507" y="1916824"/>
                <a:ext cx="4725069" cy="1477328"/>
              </a:xfrm>
              <a:prstGeom prst="rect">
                <a:avLst/>
              </a:prstGeom>
            </p:spPr>
            <p:txBody>
              <a:bodyPr wrap="square">
                <a:spAutoFit/>
              </a:bodyPr>
              <a:lstStyle/>
              <a:p>
                <a:r>
                  <a:rPr lang="en-US" dirty="0"/>
                  <a:t>We can run more trials!</a:t>
                </a:r>
              </a:p>
              <a:p>
                <a:endParaRPr lang="en-US" dirty="0"/>
              </a:p>
              <a:p>
                <a:r>
                  <a:rPr lang="en-US" dirty="0"/>
                  <a:t>Trial 1: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2,1</m:t>
                        </m:r>
                      </m:e>
                    </m:d>
                    <m:r>
                      <a:rPr lang="en-US" i="1" dirty="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2,1</m:t>
                        </m:r>
                      </m:e>
                    </m:d>
                    <m:r>
                      <a:rPr lang="en-US" b="0" i="1" dirty="0"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3,1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4,1</m:t>
                        </m:r>
                      </m:e>
                    </m:d>
                    <m:r>
                      <a:rPr lang="en-US" i="1" dirty="0">
                        <a:latin typeface="Cambria Math" panose="02040503050406030204" pitchFamily="18" charset="0"/>
                      </a:rPr>
                      <m:t>→(4,2)</m:t>
                    </m:r>
                  </m:oMath>
                </a14:m>
                <a:r>
                  <a:rPr lang="en-US" dirty="0"/>
                  <a:t> Terminal State </a:t>
                </a:r>
                <a:r>
                  <a:rPr lang="en-US" dirty="0">
                    <a:sym typeface="Wingdings" panose="05000000000000000000" pitchFamily="2" charset="2"/>
                  </a:rPr>
                  <a:t> with reward </a:t>
                </a:r>
                <a14:m>
                  <m:oMath xmlns:m="http://schemas.openxmlformats.org/officeDocument/2006/math">
                    <m:r>
                      <a:rPr lang="en-US" i="1">
                        <a:latin typeface="Cambria Math" panose="02040503050406030204" pitchFamily="18" charset="0"/>
                        <a:sym typeface="Wingdings" panose="05000000000000000000" pitchFamily="2" charset="2"/>
                      </a:rPr>
                      <m:t>−1</m:t>
                    </m:r>
                  </m:oMath>
                </a14:m>
                <a:r>
                  <a:rPr lang="en-US" dirty="0">
                    <a:sym typeface="Wingdings" panose="05000000000000000000" pitchFamily="2" charset="2"/>
                  </a:rPr>
                  <a:t>, intermediate steps returns reward </a:t>
                </a:r>
                <a14:m>
                  <m:oMath xmlns:m="http://schemas.openxmlformats.org/officeDocument/2006/math">
                    <m:r>
                      <a:rPr lang="en-US" b="0" i="1" smtClean="0">
                        <a:latin typeface="Cambria Math" panose="02040503050406030204" pitchFamily="18" charset="0"/>
                        <a:sym typeface="Wingdings" panose="05000000000000000000" pitchFamily="2" charset="2"/>
                      </a:rPr>
                      <m:t>−0.01</m:t>
                    </m:r>
                  </m:oMath>
                </a14:m>
                <a:endParaRPr lang="en-US" dirty="0">
                  <a:sym typeface="Wingdings" panose="05000000000000000000" pitchFamily="2" charset="2"/>
                </a:endParaRPr>
              </a:p>
            </p:txBody>
          </p:sp>
        </mc:Choice>
        <mc:Fallback xmlns="">
          <p:sp>
            <p:nvSpPr>
              <p:cNvPr id="12" name="Rectangle 11"/>
              <p:cNvSpPr>
                <a:spLocks noRot="1" noChangeAspect="1" noMove="1" noResize="1" noEditPoints="1" noAdjustHandles="1" noChangeArrowheads="1" noChangeShapeType="1" noTextEdit="1"/>
              </p:cNvSpPr>
              <p:nvPr/>
            </p:nvSpPr>
            <p:spPr>
              <a:xfrm>
                <a:off x="656507" y="1916824"/>
                <a:ext cx="4725069" cy="1477328"/>
              </a:xfrm>
              <a:prstGeom prst="rect">
                <a:avLst/>
              </a:prstGeom>
              <a:blipFill>
                <a:blip r:embed="rId4"/>
                <a:stretch>
                  <a:fillRect l="-1161" t="-2058" r="-1419" b="-5350"/>
                </a:stretch>
              </a:blipFill>
            </p:spPr>
            <p:txBody>
              <a:bodyPr/>
              <a:lstStyle/>
              <a:p>
                <a:r>
                  <a:rPr lang="en-US">
                    <a:noFill/>
                  </a:rPr>
                  <a:t> </a:t>
                </a:r>
              </a:p>
            </p:txBody>
          </p:sp>
        </mc:Fallback>
      </mc:AlternateContent>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9" name="Rectangle 18">
                <a:extLst>
                  <a:ext uri="{FF2B5EF4-FFF2-40B4-BE49-F238E27FC236}">
                    <a16:creationId xmlns="" xmlns:a16="http://schemas.microsoft.com/office/drawing/2014/main" id="{BACAF7D7-388A-428A-A807-707A62F96F1A}"/>
                  </a:ext>
                </a:extLst>
              </p:cNvPr>
              <p:cNvSpPr/>
              <p:nvPr/>
            </p:nvSpPr>
            <p:spPr>
              <a:xfrm>
                <a:off x="612648" y="3515502"/>
                <a:ext cx="4725068" cy="923330"/>
              </a:xfrm>
              <a:prstGeom prst="rect">
                <a:avLst/>
              </a:prstGeom>
            </p:spPr>
            <p:txBody>
              <a:bodyPr wrap="square">
                <a:spAutoFit/>
              </a:bodyPr>
              <a:lstStyle/>
              <a:p>
                <a:r>
                  <a:rPr lang="en-US" dirty="0"/>
                  <a:t>Trial 2: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b="0" i="1" dirty="0" smtClean="0">
                            <a:latin typeface="Cambria Math" panose="02040503050406030204" pitchFamily="18" charset="0"/>
                          </a:rPr>
                          <m:t>1</m:t>
                        </m:r>
                        <m:r>
                          <a:rPr lang="en-US" i="1" dirty="0">
                            <a:latin typeface="Cambria Math" panose="02040503050406030204" pitchFamily="18" charset="0"/>
                          </a:rPr>
                          <m:t>,1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b="0" i="1" dirty="0" smtClean="0">
                            <a:latin typeface="Cambria Math" panose="02040503050406030204" pitchFamily="18" charset="0"/>
                          </a:rPr>
                          <m:t>2</m:t>
                        </m:r>
                        <m:r>
                          <a:rPr lang="en-US" i="1" dirty="0">
                            <a:latin typeface="Cambria Math" panose="02040503050406030204" pitchFamily="18" charset="0"/>
                          </a:rPr>
                          <m:t>,1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b="0" i="1" dirty="0" smtClean="0">
                            <a:latin typeface="Cambria Math" panose="02040503050406030204" pitchFamily="18" charset="0"/>
                          </a:rPr>
                          <m:t>3</m:t>
                        </m:r>
                        <m:r>
                          <a:rPr lang="en-US" i="1" dirty="0">
                            <a:latin typeface="Cambria Math" panose="02040503050406030204" pitchFamily="18" charset="0"/>
                          </a:rPr>
                          <m:t>,1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4,</m:t>
                        </m:r>
                        <m:r>
                          <a:rPr lang="en-US" b="0" i="1" dirty="0" smtClean="0">
                            <a:latin typeface="Cambria Math" panose="02040503050406030204" pitchFamily="18" charset="0"/>
                          </a:rPr>
                          <m:t>1</m:t>
                        </m:r>
                      </m:e>
                    </m:d>
                    <m:r>
                      <a:rPr lang="en-US" b="0" i="1" dirty="0" smtClean="0">
                        <a:latin typeface="Cambria Math" panose="02040503050406030204" pitchFamily="18" charset="0"/>
                      </a:rPr>
                      <m:t>→(4,2)</m:t>
                    </m:r>
                  </m:oMath>
                </a14:m>
                <a:r>
                  <a:rPr lang="en-US" dirty="0"/>
                  <a:t> Terminal State </a:t>
                </a:r>
                <a:r>
                  <a:rPr lang="en-US" dirty="0">
                    <a:sym typeface="Wingdings" panose="05000000000000000000" pitchFamily="2" charset="2"/>
                  </a:rPr>
                  <a:t> with reward </a:t>
                </a:r>
                <a14:m>
                  <m:oMath xmlns:m="http://schemas.openxmlformats.org/officeDocument/2006/math">
                    <m:r>
                      <a:rPr lang="en-US" i="1">
                        <a:latin typeface="Cambria Math" panose="02040503050406030204" pitchFamily="18" charset="0"/>
                        <a:sym typeface="Wingdings" panose="05000000000000000000" pitchFamily="2" charset="2"/>
                      </a:rPr>
                      <m:t>−1</m:t>
                    </m:r>
                  </m:oMath>
                </a14:m>
                <a:r>
                  <a:rPr lang="en-US" dirty="0">
                    <a:sym typeface="Wingdings" panose="05000000000000000000" pitchFamily="2" charset="2"/>
                  </a:rPr>
                  <a:t>, intermediate steps returns reward </a:t>
                </a:r>
                <a14:m>
                  <m:oMath xmlns:m="http://schemas.openxmlformats.org/officeDocument/2006/math">
                    <m:r>
                      <a:rPr lang="en-US" i="1">
                        <a:latin typeface="Cambria Math" panose="02040503050406030204" pitchFamily="18" charset="0"/>
                        <a:sym typeface="Wingdings" panose="05000000000000000000" pitchFamily="2" charset="2"/>
                      </a:rPr>
                      <m:t>−0.01</m:t>
                    </m:r>
                  </m:oMath>
                </a14:m>
                <a:endParaRPr lang="en-US" dirty="0">
                  <a:sym typeface="Wingdings" panose="05000000000000000000" pitchFamily="2" charset="2"/>
                </a:endParaRPr>
              </a:p>
            </p:txBody>
          </p:sp>
        </mc:Choice>
        <mc:Fallback xmlns="">
          <p:sp>
            <p:nvSpPr>
              <p:cNvPr id="19" name="Rectangle 18">
                <a:extLst>
                  <a:ext uri="{FF2B5EF4-FFF2-40B4-BE49-F238E27FC236}">
                    <a16:creationId xmlns:a16="http://schemas.microsoft.com/office/drawing/2014/main" id="{BACAF7D7-388A-428A-A807-707A62F96F1A}"/>
                  </a:ext>
                </a:extLst>
              </p:cNvPr>
              <p:cNvSpPr>
                <a:spLocks noRot="1" noChangeAspect="1" noMove="1" noResize="1" noEditPoints="1" noAdjustHandles="1" noChangeArrowheads="1" noChangeShapeType="1" noTextEdit="1"/>
              </p:cNvSpPr>
              <p:nvPr/>
            </p:nvSpPr>
            <p:spPr>
              <a:xfrm>
                <a:off x="612648" y="3515502"/>
                <a:ext cx="4725068" cy="923330"/>
              </a:xfrm>
              <a:prstGeom prst="rect">
                <a:avLst/>
              </a:prstGeom>
              <a:blipFill>
                <a:blip r:embed="rId7"/>
                <a:stretch>
                  <a:fillRect l="-1161" t="-3974" r="-1419"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 xmlns:a16="http://schemas.microsoft.com/office/drawing/2014/main" id="{8EA9A5B9-008C-494D-B178-2415C42F6B45}"/>
                  </a:ext>
                </a:extLst>
              </p:cNvPr>
              <p:cNvSpPr/>
              <p:nvPr/>
            </p:nvSpPr>
            <p:spPr>
              <a:xfrm>
                <a:off x="612647" y="4511629"/>
                <a:ext cx="4725069" cy="923330"/>
              </a:xfrm>
              <a:prstGeom prst="rect">
                <a:avLst/>
              </a:prstGeom>
            </p:spPr>
            <p:txBody>
              <a:bodyPr wrap="square">
                <a:spAutoFit/>
              </a:bodyPr>
              <a:lstStyle/>
              <a:p>
                <a:r>
                  <a:rPr lang="en-US" dirty="0"/>
                  <a:t>Trial 3: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b="0" i="1" dirty="0" smtClean="0">
                            <a:latin typeface="Cambria Math" panose="02040503050406030204" pitchFamily="18" charset="0"/>
                          </a:rPr>
                          <m:t>2</m:t>
                        </m:r>
                        <m:r>
                          <a:rPr lang="en-US" i="1" dirty="0">
                            <a:latin typeface="Cambria Math" panose="02040503050406030204" pitchFamily="18" charset="0"/>
                          </a:rPr>
                          <m:t>,1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b="0" i="1" dirty="0" smtClean="0">
                            <a:latin typeface="Cambria Math" panose="02040503050406030204" pitchFamily="18" charset="0"/>
                          </a:rPr>
                          <m:t>3</m:t>
                        </m:r>
                        <m:r>
                          <a:rPr lang="en-US" i="1" dirty="0">
                            <a:latin typeface="Cambria Math" panose="02040503050406030204" pitchFamily="18" charset="0"/>
                          </a:rPr>
                          <m:t>,1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2</m:t>
                        </m:r>
                      </m:e>
                    </m:d>
                    <m:r>
                      <a:rPr lang="en-US" i="1" dirty="0">
                        <a:latin typeface="Cambria Math" panose="02040503050406030204" pitchFamily="18" charset="0"/>
                      </a:rPr>
                      <m:t>→</m:t>
                    </m:r>
                    <m:r>
                      <a:rPr lang="en-US" i="1" dirty="0" smtClean="0">
                        <a:latin typeface="Cambria Math" panose="02040503050406030204" pitchFamily="18" charset="0"/>
                      </a:rPr>
                      <m:t> </m:t>
                    </m:r>
                    <m:r>
                      <a:rPr lang="en-US" b="0" i="1" dirty="0" smtClean="0">
                        <a:latin typeface="Cambria Math" panose="02040503050406030204" pitchFamily="18" charset="0"/>
                      </a:rPr>
                      <m:t>(4,2)</m:t>
                    </m:r>
                  </m:oMath>
                </a14:m>
                <a:r>
                  <a:rPr lang="en-US" dirty="0"/>
                  <a:t> Terminal State </a:t>
                </a:r>
                <a:r>
                  <a:rPr lang="en-US" dirty="0">
                    <a:sym typeface="Wingdings" panose="05000000000000000000" pitchFamily="2" charset="2"/>
                  </a:rPr>
                  <a:t> with reward </a:t>
                </a:r>
                <a14:m>
                  <m:oMath xmlns:m="http://schemas.openxmlformats.org/officeDocument/2006/math">
                    <m:r>
                      <a:rPr lang="en-US" i="1">
                        <a:latin typeface="Cambria Math" panose="02040503050406030204" pitchFamily="18" charset="0"/>
                        <a:sym typeface="Wingdings" panose="05000000000000000000" pitchFamily="2" charset="2"/>
                      </a:rPr>
                      <m:t>−1</m:t>
                    </m:r>
                  </m:oMath>
                </a14:m>
                <a:r>
                  <a:rPr lang="en-US" dirty="0">
                    <a:sym typeface="Wingdings" panose="05000000000000000000" pitchFamily="2" charset="2"/>
                  </a:rPr>
                  <a:t>, intermediate steps returns reward </a:t>
                </a:r>
                <a14:m>
                  <m:oMath xmlns:m="http://schemas.openxmlformats.org/officeDocument/2006/math">
                    <m:r>
                      <a:rPr lang="en-US" i="1">
                        <a:latin typeface="Cambria Math" panose="02040503050406030204" pitchFamily="18" charset="0"/>
                        <a:sym typeface="Wingdings" panose="05000000000000000000" pitchFamily="2" charset="2"/>
                      </a:rPr>
                      <m:t>−0.01</m:t>
                    </m:r>
                  </m:oMath>
                </a14:m>
                <a:endParaRPr lang="en-US" dirty="0">
                  <a:sym typeface="Wingdings" panose="05000000000000000000" pitchFamily="2" charset="2"/>
                </a:endParaRPr>
              </a:p>
            </p:txBody>
          </p:sp>
        </mc:Choice>
        <mc:Fallback xmlns="">
          <p:sp>
            <p:nvSpPr>
              <p:cNvPr id="20" name="Rectangle 19">
                <a:extLst>
                  <a:ext uri="{FF2B5EF4-FFF2-40B4-BE49-F238E27FC236}">
                    <a16:creationId xmlns:a16="http://schemas.microsoft.com/office/drawing/2014/main" id="{8EA9A5B9-008C-494D-B178-2415C42F6B45}"/>
                  </a:ext>
                </a:extLst>
              </p:cNvPr>
              <p:cNvSpPr>
                <a:spLocks noRot="1" noChangeAspect="1" noMove="1" noResize="1" noEditPoints="1" noAdjustHandles="1" noChangeArrowheads="1" noChangeShapeType="1" noTextEdit="1"/>
              </p:cNvSpPr>
              <p:nvPr/>
            </p:nvSpPr>
            <p:spPr>
              <a:xfrm>
                <a:off x="612647" y="4511629"/>
                <a:ext cx="4725069" cy="923330"/>
              </a:xfrm>
              <a:prstGeom prst="rect">
                <a:avLst/>
              </a:prstGeom>
              <a:blipFill>
                <a:blip r:embed="rId8"/>
                <a:stretch>
                  <a:fillRect l="-1031"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E377A4E8-F8CD-4E4A-8637-5EC415701682}"/>
                  </a:ext>
                </a:extLst>
              </p:cNvPr>
              <p:cNvSpPr/>
              <p:nvPr/>
            </p:nvSpPr>
            <p:spPr>
              <a:xfrm>
                <a:off x="538775" y="5392616"/>
                <a:ext cx="3641018" cy="483466"/>
              </a:xfrm>
              <a:prstGeom prst="rect">
                <a:avLst/>
              </a:prstGeom>
            </p:spPr>
            <p:txBody>
              <a:bodyPr wrap="square">
                <a:spAutoFit/>
              </a:bodyPr>
              <a:lstStyle/>
              <a:p>
                <a:r>
                  <a:rPr lang="en-US" dirty="0">
                    <a:solidFill>
                      <a:schemeClr val="accent1"/>
                    </a:solidFill>
                  </a:rPr>
                  <a:t>Estimate </a:t>
                </a:r>
                <a14:m>
                  <m:oMath xmlns:m="http://schemas.openxmlformats.org/officeDocument/2006/math">
                    <m:r>
                      <a:rPr lang="en-US" i="1">
                        <a:solidFill>
                          <a:schemeClr val="accent1"/>
                        </a:solidFill>
                        <a:latin typeface="Cambria Math" panose="02040503050406030204" pitchFamily="18" charset="0"/>
                      </a:rPr>
                      <m:t>𝑃</m:t>
                    </m:r>
                    <m:d>
                      <m:dPr>
                        <m:ctrlPr>
                          <a:rPr lang="en-US" i="1">
                            <a:solidFill>
                              <a:schemeClr val="accent1"/>
                            </a:solidFill>
                            <a:latin typeface="Cambria Math" panose="02040503050406030204" pitchFamily="18" charset="0"/>
                          </a:rPr>
                        </m:ctrlPr>
                      </m:dPr>
                      <m:e>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2,1</m:t>
                            </m:r>
                          </m:e>
                        </m:d>
                      </m:e>
                      <m:e>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2,1</m:t>
                            </m:r>
                          </m:e>
                        </m:d>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𝑡𝑟𝑖𝑔h𝑡</m:t>
                        </m:r>
                      </m:e>
                    </m:d>
                    <m:r>
                      <a:rPr lang="en-US" b="0" i="1" smtClean="0">
                        <a:solidFill>
                          <a:schemeClr val="accent1"/>
                        </a:solidFill>
                        <a:latin typeface="Cambria Math" panose="02040503050406030204" pitchFamily="18" charset="0"/>
                      </a:rPr>
                      <m:t>=</m:t>
                    </m:r>
                    <m:f>
                      <m:fPr>
                        <m:ctrlPr>
                          <a:rPr lang="en-US" b="0" i="1" smtClean="0">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1</m:t>
                        </m:r>
                      </m:num>
                      <m:den>
                        <m:r>
                          <a:rPr lang="en-US" b="0" i="1" smtClean="0">
                            <a:solidFill>
                              <a:schemeClr val="accent1"/>
                            </a:solidFill>
                            <a:latin typeface="Cambria Math" panose="02040503050406030204" pitchFamily="18" charset="0"/>
                          </a:rPr>
                          <m:t>4</m:t>
                        </m:r>
                      </m:den>
                    </m:f>
                  </m:oMath>
                </a14:m>
                <a:endParaRPr lang="en-US" dirty="0">
                  <a:solidFill>
                    <a:schemeClr val="accent1"/>
                  </a:solidFill>
                </a:endParaRPr>
              </a:p>
            </p:txBody>
          </p:sp>
        </mc:Choice>
        <mc:Fallback xmlns="">
          <p:sp>
            <p:nvSpPr>
              <p:cNvPr id="7" name="Rectangle 6">
                <a:extLst>
                  <a:ext uri="{FF2B5EF4-FFF2-40B4-BE49-F238E27FC236}">
                    <a16:creationId xmlns:a16="http://schemas.microsoft.com/office/drawing/2014/main" id="{E377A4E8-F8CD-4E4A-8637-5EC415701682}"/>
                  </a:ext>
                </a:extLst>
              </p:cNvPr>
              <p:cNvSpPr>
                <a:spLocks noRot="1" noChangeAspect="1" noMove="1" noResize="1" noEditPoints="1" noAdjustHandles="1" noChangeArrowheads="1" noChangeShapeType="1" noTextEdit="1"/>
              </p:cNvSpPr>
              <p:nvPr/>
            </p:nvSpPr>
            <p:spPr>
              <a:xfrm>
                <a:off x="538775" y="5392616"/>
                <a:ext cx="3641018" cy="483466"/>
              </a:xfrm>
              <a:prstGeom prst="rect">
                <a:avLst/>
              </a:prstGeom>
              <a:blipFill>
                <a:blip r:embed="rId9"/>
                <a:stretch>
                  <a:fillRect l="-1338"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 xmlns:a16="http://schemas.microsoft.com/office/drawing/2014/main" id="{384A8A72-7178-4C87-A4BF-53D909DB6E64}"/>
                  </a:ext>
                </a:extLst>
              </p:cNvPr>
              <p:cNvSpPr/>
              <p:nvPr/>
            </p:nvSpPr>
            <p:spPr>
              <a:xfrm>
                <a:off x="538775" y="5910486"/>
                <a:ext cx="4179307" cy="404983"/>
              </a:xfrm>
              <a:prstGeom prst="rect">
                <a:avLst/>
              </a:prstGeom>
            </p:spPr>
            <p:txBody>
              <a:bodyPr wrap="square">
                <a:spAutoFit/>
              </a:bodyPr>
              <a:lstStyle/>
              <a:p>
                <a:r>
                  <a:rPr lang="en-US" dirty="0">
                    <a:solidFill>
                      <a:schemeClr val="accent1"/>
                    </a:solidFill>
                  </a:rPr>
                  <a:t>Estimate </a:t>
                </a:r>
                <a14:m>
                  <m:oMath xmlns:m="http://schemas.openxmlformats.org/officeDocument/2006/math">
                    <m:r>
                      <a:rPr lang="en-US" b="0" i="1" smtClean="0">
                        <a:solidFill>
                          <a:schemeClr val="accent1"/>
                        </a:solidFill>
                        <a:latin typeface="Cambria Math" panose="02040503050406030204" pitchFamily="18" charset="0"/>
                      </a:rPr>
                      <m:t>𝑅</m:t>
                    </m:r>
                    <m:d>
                      <m:dPr>
                        <m:ctrlPr>
                          <a:rPr lang="en-US" b="0" i="1" smtClean="0">
                            <a:solidFill>
                              <a:schemeClr val="accent1"/>
                            </a:solidFill>
                            <a:latin typeface="Cambria Math" panose="02040503050406030204" pitchFamily="18" charset="0"/>
                          </a:rPr>
                        </m:ctrlPr>
                      </m:dPr>
                      <m:e>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2,1</m:t>
                            </m:r>
                          </m:e>
                        </m:d>
                      </m:e>
                    </m:d>
                    <m:r>
                      <a:rPr lang="en-US" b="0" i="1" smtClean="0">
                        <a:solidFill>
                          <a:schemeClr val="accent1"/>
                        </a:solidFill>
                        <a:latin typeface="Cambria Math" panose="02040503050406030204" pitchFamily="18" charset="0"/>
                      </a:rPr>
                      <m:t>=−0.01</m:t>
                    </m:r>
                  </m:oMath>
                </a14:m>
                <a:endParaRPr lang="en-US" dirty="0">
                  <a:solidFill>
                    <a:schemeClr val="accent1"/>
                  </a:solidFill>
                </a:endParaRPr>
              </a:p>
            </p:txBody>
          </p:sp>
        </mc:Choice>
        <mc:Fallback xmlns="">
          <p:sp>
            <p:nvSpPr>
              <p:cNvPr id="22" name="Rectangle 21">
                <a:extLst>
                  <a:ext uri="{FF2B5EF4-FFF2-40B4-BE49-F238E27FC236}">
                    <a16:creationId xmlns:a16="http://schemas.microsoft.com/office/drawing/2014/main" xmlns:a14="http://schemas.microsoft.com/office/drawing/2010/main" xmlns="" id="{384A8A72-7178-4C87-A4BF-53D909DB6E64}"/>
                  </a:ext>
                </a:extLst>
              </p:cNvPr>
              <p:cNvSpPr>
                <a:spLocks noRot="1" noChangeAspect="1" noMove="1" noResize="1" noEditPoints="1" noAdjustHandles="1" noChangeArrowheads="1" noChangeShapeType="1" noTextEdit="1"/>
              </p:cNvSpPr>
              <p:nvPr/>
            </p:nvSpPr>
            <p:spPr>
              <a:xfrm>
                <a:off x="538775" y="5910486"/>
                <a:ext cx="4179307" cy="404983"/>
              </a:xfrm>
              <a:prstGeom prst="rect">
                <a:avLst/>
              </a:prstGeom>
              <a:blipFill rotWithShape="0">
                <a:blip r:embed="rId10"/>
                <a:stretch>
                  <a:fillRect l="-1166" t="-4545" b="-19697"/>
                </a:stretch>
              </a:blipFill>
            </p:spPr>
            <p:txBody>
              <a:bodyPr/>
              <a:lstStyle/>
              <a:p>
                <a:r>
                  <a:rPr lang="en-US">
                    <a:noFill/>
                  </a:rPr>
                  <a:t> </a:t>
                </a:r>
              </a:p>
            </p:txBody>
          </p:sp>
        </mc:Fallback>
      </mc:AlternateContent>
    </p:spTree>
    <p:extLst>
      <p:ext uri="{BB962C8B-B14F-4D97-AF65-F5344CB8AC3E}">
        <p14:creationId xmlns:p14="http://schemas.microsoft.com/office/powerpoint/2010/main" val="581524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p:txBody>
          <a:bodyPr>
            <a:normAutofit/>
          </a:bodyPr>
          <a:lstStyle/>
          <a:p>
            <a:r>
              <a:rPr lang="en-US" dirty="0" smtClean="0">
                <a:solidFill>
                  <a:srgbClr val="0070C0"/>
                </a:solidFill>
              </a:rPr>
              <a:t>What is Reinforcement Learning</a:t>
            </a:r>
          </a:p>
          <a:p>
            <a:endParaRPr lang="en-US" dirty="0" smtClean="0"/>
          </a:p>
          <a:p>
            <a:r>
              <a:rPr lang="en-US" dirty="0" smtClean="0"/>
              <a:t>Passive RL</a:t>
            </a:r>
            <a:endParaRPr lang="en-US" dirty="0"/>
          </a:p>
          <a:p>
            <a:pPr lvl="1"/>
            <a:r>
              <a:rPr lang="en-US" dirty="0" smtClean="0"/>
              <a:t>Model-based </a:t>
            </a:r>
            <a:r>
              <a:rPr lang="en-US" dirty="0"/>
              <a:t>Passive RL</a:t>
            </a:r>
          </a:p>
          <a:p>
            <a:pPr lvl="1"/>
            <a:r>
              <a:rPr lang="en-US" dirty="0" smtClean="0"/>
              <a:t>Model-free Passive RL</a:t>
            </a:r>
            <a:endParaRPr lang="en-US" dirty="0"/>
          </a:p>
          <a:p>
            <a:pPr lvl="2"/>
            <a:r>
              <a:rPr lang="en-US" dirty="0"/>
              <a:t>Direct Utility Estimation</a:t>
            </a:r>
          </a:p>
          <a:p>
            <a:pPr lvl="2"/>
            <a:r>
              <a:rPr lang="en-US" dirty="0" smtClean="0"/>
              <a:t>Temporal </a:t>
            </a:r>
            <a:r>
              <a:rPr lang="en-US" dirty="0"/>
              <a:t>Difference Learning</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a:t>
            </a:fld>
            <a:endParaRPr lang="en-US" dirty="0"/>
          </a:p>
        </p:txBody>
      </p:sp>
    </p:spTree>
    <p:extLst>
      <p:ext uri="{BB962C8B-B14F-4D97-AF65-F5344CB8AC3E}">
        <p14:creationId xmlns:p14="http://schemas.microsoft.com/office/powerpoint/2010/main" val="348237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Model-Based Passive Reinforcement Learning</a:t>
            </a:r>
          </a:p>
        </p:txBody>
      </p:sp>
      <p:sp>
        <p:nvSpPr>
          <p:cNvPr id="3" name="Content Placeholder 2"/>
          <p:cNvSpPr>
            <a:spLocks noGrp="1"/>
          </p:cNvSpPr>
          <p:nvPr>
            <p:ph sz="quarter" idx="1"/>
          </p:nvPr>
        </p:nvSpPr>
        <p:spPr/>
        <p:txBody>
          <a:bodyPr/>
          <a:lstStyle/>
          <a:p>
            <a:r>
              <a:rPr lang="en-US" dirty="0" smtClean="0"/>
              <a:t>Empirical estimate of transition probability</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30</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2275305" y="1903663"/>
                <a:ext cx="4000134" cy="8636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𝑃</m:t>
                          </m:r>
                        </m:e>
                      </m:acc>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𝑁</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num>
                        <m:den>
                          <m:r>
                            <a:rPr lang="en-US" b="0" i="1" smtClean="0">
                              <a:latin typeface="Cambria Math" panose="02040503050406030204" pitchFamily="18" charset="0"/>
                            </a:rPr>
                            <m:t>𝑁</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den>
                      </m:f>
                    </m:oMath>
                  </m:oMathPara>
                </a14:m>
                <a:endParaRPr lang="en-US" dirty="0" smtClean="0"/>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275305" y="1903663"/>
                <a:ext cx="4000134" cy="86369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092144" y="2767361"/>
                <a:ext cx="1975797" cy="689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𝑅</m:t>
                          </m:r>
                        </m:e>
                      </m:acc>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f>
                        <m:fPr>
                          <m:ctrlPr>
                            <a:rPr lang="en-US" i="1">
                              <a:latin typeface="Cambria Math" panose="02040503050406030204" pitchFamily="18" charset="0"/>
                            </a:rPr>
                          </m:ctrlPr>
                        </m:fPr>
                        <m:num>
                          <m:nary>
                            <m:naryPr>
                              <m:chr m:val="∑"/>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𝑠</m:t>
                              </m:r>
                            </m:sub>
                            <m:sup/>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nary>
                        </m:num>
                        <m:den>
                          <m:r>
                            <a:rPr lang="en-US" i="1">
                              <a:latin typeface="Cambria Math" panose="02040503050406030204" pitchFamily="18" charset="0"/>
                            </a:rPr>
                            <m:t>𝑁</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092144" y="2767361"/>
                <a:ext cx="1975797" cy="689804"/>
              </a:xfrm>
              <a:prstGeom prst="rect">
                <a:avLst/>
              </a:prstGeom>
              <a:blipFill rotWithShape="0">
                <a:blip r:embed="rId3"/>
                <a:stretch>
                  <a:fillRect/>
                </a:stretch>
              </a:blipFill>
            </p:spPr>
            <p:txBody>
              <a:bodyPr/>
              <a:lstStyle/>
              <a:p>
                <a:r>
                  <a:rPr lang="en-US">
                    <a:noFill/>
                  </a:rPr>
                  <a:t> </a:t>
                </a:r>
              </a:p>
            </p:txBody>
          </p:sp>
        </mc:Fallback>
      </mc:AlternateContent>
      <p:sp>
        <p:nvSpPr>
          <p:cNvPr id="9" name="Rectangle 8"/>
          <p:cNvSpPr/>
          <p:nvPr/>
        </p:nvSpPr>
        <p:spPr>
          <a:xfrm>
            <a:off x="1467851" y="3908162"/>
            <a:ext cx="6339305" cy="369332"/>
          </a:xfrm>
          <a:prstGeom prst="rect">
            <a:avLst/>
          </a:prstGeom>
        </p:spPr>
        <p:txBody>
          <a:bodyPr wrap="square">
            <a:spAutoFit/>
          </a:bodyPr>
          <a:lstStyle/>
          <a:p>
            <a:r>
              <a:rPr lang="en-US" dirty="0">
                <a:solidFill>
                  <a:schemeClr val="accent1"/>
                </a:solidFill>
              </a:rPr>
              <a:t>Does the trials give us all the parameters for a MDP?</a:t>
            </a:r>
          </a:p>
        </p:txBody>
      </p:sp>
    </p:spTree>
    <p:extLst>
      <p:ext uri="{BB962C8B-B14F-4D97-AF65-F5344CB8AC3E}">
        <p14:creationId xmlns:p14="http://schemas.microsoft.com/office/powerpoint/2010/main" val="721880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Model-Based Passive Reinforcement Learning</a:t>
            </a:r>
          </a:p>
        </p:txBody>
      </p:sp>
      <p:sp>
        <p:nvSpPr>
          <p:cNvPr id="3" name="Content Placeholder 2"/>
          <p:cNvSpPr>
            <a:spLocks noGrp="1"/>
          </p:cNvSpPr>
          <p:nvPr>
            <p:ph sz="quarter" idx="1"/>
          </p:nvPr>
        </p:nvSpPr>
        <p:spPr/>
        <p:txBody>
          <a:bodyPr/>
          <a:lstStyle/>
          <a:p>
            <a:r>
              <a:rPr lang="en-US" dirty="0" smtClean="0"/>
              <a:t>Recall </a:t>
            </a:r>
            <a:r>
              <a:rPr lang="en-US" dirty="0"/>
              <a:t>the </a:t>
            </a:r>
            <a:r>
              <a:rPr lang="en-US" dirty="0" smtClean="0"/>
              <a:t>first trial</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31</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pic>
        <p:nvPicPr>
          <p:cNvPr id="25" name="Picture 2" descr="C:\Users\Dan\Dropbox\Office\CS 188\Ketrina Art\MDPs\AgentTopDown.png"/>
          <p:cNvPicPr>
            <a:picLocks noChangeAspect="1" noChangeArrowheads="1"/>
          </p:cNvPicPr>
          <p:nvPr/>
        </p:nvPicPr>
        <p:blipFill>
          <a:blip r:embed="rId6" cstate="print"/>
          <a:srcRect/>
          <a:stretch>
            <a:fillRect/>
          </a:stretch>
        </p:blipFill>
        <p:spPr bwMode="auto">
          <a:xfrm>
            <a:off x="8200301" y="2319322"/>
            <a:ext cx="611684" cy="762000"/>
          </a:xfrm>
          <a:prstGeom prst="rect">
            <a:avLst/>
          </a:prstGeom>
          <a:noFill/>
        </p:spPr>
      </p:pic>
      <mc:AlternateContent xmlns:mc="http://schemas.openxmlformats.org/markup-compatibility/2006" xmlns:a14="http://schemas.microsoft.com/office/drawing/2010/main">
        <mc:Choice Requires="a14">
          <p:sp>
            <p:nvSpPr>
              <p:cNvPr id="27" name="TextBox 26">
                <a:extLst>
                  <a:ext uri="{FF2B5EF4-FFF2-40B4-BE49-F238E27FC236}">
                    <a16:creationId xmlns="" xmlns:a16="http://schemas.microsoft.com/office/drawing/2014/main" id="{AD36750F-1D66-4232-B59F-93CBB7C834E5}"/>
                  </a:ext>
                </a:extLst>
              </p:cNvPr>
              <p:cNvSpPr txBox="1"/>
              <p:nvPr/>
            </p:nvSpPr>
            <p:spPr>
              <a:xfrm>
                <a:off x="733658" y="5895452"/>
                <a:ext cx="4861923" cy="369332"/>
              </a:xfrm>
              <a:prstGeom prst="rect">
                <a:avLst/>
              </a:prstGeom>
              <a:noFill/>
            </p:spPr>
            <p:txBody>
              <a:bodyPr wrap="square" rtlCol="0">
                <a:spAutoFit/>
              </a:bodyPr>
              <a:lstStyle/>
              <a:p>
                <a:r>
                  <a:rPr lang="en-US" dirty="0">
                    <a:solidFill>
                      <a:schemeClr val="accent1"/>
                    </a:solidFill>
                  </a:rPr>
                  <a:t>Estimate </a:t>
                </a:r>
                <a14:m>
                  <m:oMath xmlns:m="http://schemas.openxmlformats.org/officeDocument/2006/math">
                    <m:r>
                      <a:rPr lang="en-US" i="1">
                        <a:solidFill>
                          <a:schemeClr val="accent1"/>
                        </a:solidFill>
                        <a:latin typeface="Cambria Math" panose="02040503050406030204" pitchFamily="18" charset="0"/>
                      </a:rPr>
                      <m:t>𝑃</m:t>
                    </m:r>
                    <m:r>
                      <a:rPr lang="en-US" i="1">
                        <a:solidFill>
                          <a:schemeClr val="accent1"/>
                        </a:solidFill>
                        <a:latin typeface="Cambria Math" panose="02040503050406030204" pitchFamily="18" charset="0"/>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𝑠</m:t>
                        </m:r>
                      </m:e>
                      <m:sup>
                        <m:r>
                          <a:rPr lang="en-US" i="1">
                            <a:solidFill>
                              <a:schemeClr val="accent1"/>
                            </a:solidFill>
                            <a:latin typeface="Cambria Math" panose="02040503050406030204" pitchFamily="18" charset="0"/>
                          </a:rPr>
                          <m:t>′</m:t>
                        </m:r>
                      </m:sup>
                    </m:sSup>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𝑠</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𝑎</m:t>
                    </m:r>
                    <m:r>
                      <a:rPr lang="en-US" i="1">
                        <a:solidFill>
                          <a:schemeClr val="accent1"/>
                        </a:solidFill>
                        <a:latin typeface="Cambria Math" panose="02040503050406030204" pitchFamily="18" charset="0"/>
                      </a:rPr>
                      <m:t>)</m:t>
                    </m:r>
                  </m:oMath>
                </a14:m>
                <a:r>
                  <a:rPr lang="en-US" dirty="0">
                    <a:solidFill>
                      <a:schemeClr val="accent1"/>
                    </a:solidFill>
                  </a:rPr>
                  <a:t>: </a:t>
                </a:r>
                <a14:m>
                  <m:oMath xmlns:m="http://schemas.openxmlformats.org/officeDocument/2006/math">
                    <m:r>
                      <a:rPr lang="en-US" b="0" i="1" smtClean="0">
                        <a:solidFill>
                          <a:schemeClr val="accent1"/>
                        </a:solidFill>
                        <a:latin typeface="Cambria Math" panose="02040503050406030204" pitchFamily="18" charset="0"/>
                      </a:rPr>
                      <m:t>𝑃</m:t>
                    </m:r>
                    <m:d>
                      <m:dPr>
                        <m:ctrlPr>
                          <a:rPr lang="en-US" b="0" i="1" smtClean="0">
                            <a:solidFill>
                              <a:schemeClr val="accent1"/>
                            </a:solidFill>
                            <a:latin typeface="Cambria Math" panose="02040503050406030204" pitchFamily="18" charset="0"/>
                          </a:rPr>
                        </m:ctrlPr>
                      </m:dPr>
                      <m:e>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2,1</m:t>
                            </m:r>
                          </m:e>
                        </m:d>
                      </m:e>
                      <m:e>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2,1</m:t>
                            </m:r>
                          </m:e>
                        </m:d>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𝑡𝑢𝑝</m:t>
                        </m:r>
                      </m:e>
                    </m:d>
                    <m:r>
                      <a:rPr lang="en-US" b="0" i="1" smtClean="0">
                        <a:solidFill>
                          <a:schemeClr val="accent1"/>
                        </a:solidFill>
                        <a:latin typeface="Cambria Math" panose="02040503050406030204" pitchFamily="18" charset="0"/>
                      </a:rPr>
                      <m:t>=?</m:t>
                    </m:r>
                  </m:oMath>
                </a14:m>
                <a:endParaRPr lang="en-US" dirty="0">
                  <a:solidFill>
                    <a:schemeClr val="accent1"/>
                  </a:solidFill>
                </a:endParaRPr>
              </a:p>
            </p:txBody>
          </p:sp>
        </mc:Choice>
        <mc:Fallback xmlns="">
          <p:sp>
            <p:nvSpPr>
              <p:cNvPr id="27" name="TextBox 26">
                <a:extLst>
                  <a:ext uri="{FF2B5EF4-FFF2-40B4-BE49-F238E27FC236}">
                    <a16:creationId xmlns:a16="http://schemas.microsoft.com/office/drawing/2014/main" id="{AD36750F-1D66-4232-B59F-93CBB7C834E5}"/>
                  </a:ext>
                </a:extLst>
              </p:cNvPr>
              <p:cNvSpPr txBox="1">
                <a:spLocks noRot="1" noChangeAspect="1" noMove="1" noResize="1" noEditPoints="1" noAdjustHandles="1" noChangeArrowheads="1" noChangeShapeType="1" noTextEdit="1"/>
              </p:cNvSpPr>
              <p:nvPr/>
            </p:nvSpPr>
            <p:spPr>
              <a:xfrm>
                <a:off x="733658" y="5895452"/>
                <a:ext cx="4861923" cy="369332"/>
              </a:xfrm>
              <a:prstGeom prst="rect">
                <a:avLst/>
              </a:prstGeom>
              <a:blipFill>
                <a:blip r:embed="rId19"/>
                <a:stretch>
                  <a:fillRect l="-1003" t="-8197" b="-24590"/>
                </a:stretch>
              </a:blipFill>
            </p:spPr>
            <p:txBody>
              <a:bodyPr/>
              <a:lstStyle/>
              <a:p>
                <a:r>
                  <a:rPr lang="en-US">
                    <a:noFill/>
                  </a:rPr>
                  <a:t> </a:t>
                </a:r>
              </a:p>
            </p:txBody>
          </p:sp>
        </mc:Fallback>
      </mc:AlternateContent>
      <p:sp>
        <p:nvSpPr>
          <p:cNvPr id="7" name="Rectangle 6">
            <a:extLst>
              <a:ext uri="{FF2B5EF4-FFF2-40B4-BE49-F238E27FC236}">
                <a16:creationId xmlns="" xmlns:a16="http://schemas.microsoft.com/office/drawing/2014/main" id="{E1685559-738F-4AC9-8BA6-E94E0C2DF8ED}"/>
              </a:ext>
            </a:extLst>
          </p:cNvPr>
          <p:cNvSpPr/>
          <p:nvPr/>
        </p:nvSpPr>
        <p:spPr>
          <a:xfrm>
            <a:off x="4854111" y="5910044"/>
            <a:ext cx="1258614" cy="369332"/>
          </a:xfrm>
          <a:prstGeom prst="rect">
            <a:avLst/>
          </a:prstGeom>
        </p:spPr>
        <p:txBody>
          <a:bodyPr wrap="none">
            <a:spAutoFit/>
          </a:bodyPr>
          <a:lstStyle/>
          <a:p>
            <a:r>
              <a:rPr lang="en-US" dirty="0">
                <a:solidFill>
                  <a:schemeClr val="accent1"/>
                </a:solidFill>
              </a:rPr>
              <a:t>Never seen</a:t>
            </a:r>
          </a:p>
        </p:txBody>
      </p:sp>
      <mc:AlternateContent xmlns:mc="http://schemas.openxmlformats.org/markup-compatibility/2006" xmlns:a14="http://schemas.microsoft.com/office/drawing/2010/main">
        <mc:Choice Requires="a14">
          <p:sp>
            <p:nvSpPr>
              <p:cNvPr id="31" name="Rectangle 30"/>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20"/>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21"/>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3" name="Rectangle 32"/>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22"/>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23"/>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24"/>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6" name="Rectangle 35"/>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25"/>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26"/>
                <a:stretch>
                  <a:fillRect l="-1463"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723463" y="4072840"/>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723463" y="4072840"/>
                <a:ext cx="5015989" cy="369332"/>
              </a:xfrm>
              <a:prstGeom prst="rect">
                <a:avLst/>
              </a:prstGeom>
              <a:blipFill rotWithShape="0">
                <a:blip r:embed="rId27"/>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853225" y="4434612"/>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853225" y="4434612"/>
                <a:ext cx="3748590" cy="369332"/>
              </a:xfrm>
              <a:prstGeom prst="rect">
                <a:avLst/>
              </a:prstGeom>
              <a:blipFill rotWithShape="0">
                <a:blip r:embed="rId28"/>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723463" y="4786497"/>
                <a:ext cx="4612032"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=(4,1)</m:t>
                    </m:r>
                  </m:oMath>
                </a14:m>
                <a:r>
                  <a:rPr lang="en-US" dirty="0"/>
                  <a:t> action=tup (try going up)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723463" y="4786497"/>
                <a:ext cx="4612032" cy="369332"/>
              </a:xfrm>
              <a:prstGeom prst="rect">
                <a:avLst/>
              </a:prstGeom>
              <a:blipFill rotWithShape="0">
                <a:blip r:embed="rId29"/>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853227" y="5127340"/>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oMath>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853227" y="5127340"/>
                <a:ext cx="3748590" cy="369332"/>
              </a:xfrm>
              <a:prstGeom prst="rect">
                <a:avLst/>
              </a:prstGeom>
              <a:blipFill rotWithShape="0">
                <a:blip r:embed="rId30"/>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33658" y="5511396"/>
                <a:ext cx="5282280"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=(4,2)</m:t>
                    </m:r>
                  </m:oMath>
                </a14:m>
                <a:r>
                  <a:rPr lang="en-US" dirty="0" smtClean="0"/>
                  <a:t> No action available. Reward</a:t>
                </a:r>
                <a14:m>
                  <m:oMath xmlns:m="http://schemas.openxmlformats.org/officeDocument/2006/math">
                    <m:r>
                      <a:rPr lang="en-US" b="0" i="1" smtClean="0">
                        <a:latin typeface="Cambria Math" panose="02040503050406030204" pitchFamily="18" charset="0"/>
                      </a:rPr>
                      <m:t>=−1</m:t>
                    </m:r>
                  </m:oMath>
                </a14:m>
                <a:r>
                  <a:rPr lang="en-US" dirty="0" smtClean="0"/>
                  <a:t>; Terminate</a:t>
                </a:r>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733658" y="5511396"/>
                <a:ext cx="5282280" cy="369332"/>
              </a:xfrm>
              <a:prstGeom prst="rect">
                <a:avLst/>
              </a:prstGeom>
              <a:blipFill rotWithShape="0">
                <a:blip r:embed="rId31"/>
                <a:stretch>
                  <a:fillRect t="-8197" r="-231" b="-24590"/>
                </a:stretch>
              </a:blipFill>
            </p:spPr>
            <p:txBody>
              <a:bodyPr/>
              <a:lstStyle/>
              <a:p>
                <a:r>
                  <a:rPr lang="en-US">
                    <a:noFill/>
                  </a:rPr>
                  <a:t> </a:t>
                </a:r>
              </a:p>
            </p:txBody>
          </p:sp>
        </mc:Fallback>
      </mc:AlternateContent>
    </p:spTree>
    <p:extLst>
      <p:ext uri="{BB962C8B-B14F-4D97-AF65-F5344CB8AC3E}">
        <p14:creationId xmlns:p14="http://schemas.microsoft.com/office/powerpoint/2010/main" val="77193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Model-Based Passive Reinforcement Learning</a:t>
            </a:r>
          </a:p>
        </p:txBody>
      </p:sp>
      <p:sp>
        <p:nvSpPr>
          <p:cNvPr id="3" name="Content Placeholder 2"/>
          <p:cNvSpPr>
            <a:spLocks noGrp="1"/>
          </p:cNvSpPr>
          <p:nvPr>
            <p:ph sz="quarter" idx="1"/>
          </p:nvPr>
        </p:nvSpPr>
        <p:spPr/>
        <p:txBody>
          <a:bodyPr/>
          <a:lstStyle/>
          <a:p>
            <a:r>
              <a:rPr lang="en-US" dirty="0" smtClean="0"/>
              <a:t>Recall all trials</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32</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mc:AlternateContent xmlns:mc="http://schemas.openxmlformats.org/markup-compatibility/2006" xmlns:a14="http://schemas.microsoft.com/office/drawing/2010/main">
        <mc:Choice Requires="a14">
          <p:sp>
            <p:nvSpPr>
              <p:cNvPr id="12" name="Rectangle 11"/>
              <p:cNvSpPr/>
              <p:nvPr/>
            </p:nvSpPr>
            <p:spPr>
              <a:xfrm>
                <a:off x="656507" y="1916824"/>
                <a:ext cx="4725069" cy="1477328"/>
              </a:xfrm>
              <a:prstGeom prst="rect">
                <a:avLst/>
              </a:prstGeom>
            </p:spPr>
            <p:txBody>
              <a:bodyPr wrap="square">
                <a:spAutoFit/>
              </a:bodyPr>
              <a:lstStyle/>
              <a:p>
                <a:endParaRPr lang="en-US" dirty="0" smtClean="0"/>
              </a:p>
              <a:p>
                <a:endParaRPr lang="en-US" dirty="0"/>
              </a:p>
              <a:p>
                <a:r>
                  <a:rPr lang="en-US" dirty="0"/>
                  <a:t>Trial 1: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2,1</m:t>
                        </m:r>
                      </m:e>
                    </m:d>
                    <m:r>
                      <a:rPr lang="en-US" i="1" dirty="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2,1</m:t>
                        </m:r>
                      </m:e>
                    </m:d>
                    <m:r>
                      <a:rPr lang="en-US" b="0" i="1" dirty="0"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3,1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4,1</m:t>
                        </m:r>
                      </m:e>
                    </m:d>
                    <m:r>
                      <a:rPr lang="en-US" i="1" dirty="0">
                        <a:latin typeface="Cambria Math" panose="02040503050406030204" pitchFamily="18" charset="0"/>
                      </a:rPr>
                      <m:t>→(4,2)</m:t>
                    </m:r>
                  </m:oMath>
                </a14:m>
                <a:r>
                  <a:rPr lang="en-US" dirty="0"/>
                  <a:t> Terminal State </a:t>
                </a:r>
                <a:r>
                  <a:rPr lang="en-US" dirty="0">
                    <a:sym typeface="Wingdings" panose="05000000000000000000" pitchFamily="2" charset="2"/>
                  </a:rPr>
                  <a:t> with reward </a:t>
                </a:r>
                <a14:m>
                  <m:oMath xmlns:m="http://schemas.openxmlformats.org/officeDocument/2006/math">
                    <m:r>
                      <a:rPr lang="en-US" i="1">
                        <a:latin typeface="Cambria Math" panose="02040503050406030204" pitchFamily="18" charset="0"/>
                        <a:sym typeface="Wingdings" panose="05000000000000000000" pitchFamily="2" charset="2"/>
                      </a:rPr>
                      <m:t>−1</m:t>
                    </m:r>
                  </m:oMath>
                </a14:m>
                <a:r>
                  <a:rPr lang="en-US" dirty="0">
                    <a:sym typeface="Wingdings" panose="05000000000000000000" pitchFamily="2" charset="2"/>
                  </a:rPr>
                  <a:t>, intermediate steps returns reward </a:t>
                </a:r>
                <a14:m>
                  <m:oMath xmlns:m="http://schemas.openxmlformats.org/officeDocument/2006/math">
                    <m:r>
                      <a:rPr lang="en-US" b="0" i="1" smtClean="0">
                        <a:latin typeface="Cambria Math" panose="02040503050406030204" pitchFamily="18" charset="0"/>
                        <a:sym typeface="Wingdings" panose="05000000000000000000" pitchFamily="2" charset="2"/>
                      </a:rPr>
                      <m:t>−0.01</m:t>
                    </m:r>
                  </m:oMath>
                </a14:m>
                <a:endParaRPr lang="en-US" dirty="0">
                  <a:sym typeface="Wingdings" panose="05000000000000000000" pitchFamily="2" charset="2"/>
                </a:endParaRPr>
              </a:p>
            </p:txBody>
          </p:sp>
        </mc:Choice>
        <mc:Fallback xmlns="">
          <p:sp>
            <p:nvSpPr>
              <p:cNvPr id="12" name="Rectangle 11"/>
              <p:cNvSpPr>
                <a:spLocks noRot="1" noChangeAspect="1" noMove="1" noResize="1" noEditPoints="1" noAdjustHandles="1" noChangeArrowheads="1" noChangeShapeType="1" noTextEdit="1"/>
              </p:cNvSpPr>
              <p:nvPr/>
            </p:nvSpPr>
            <p:spPr>
              <a:xfrm>
                <a:off x="656507" y="1916824"/>
                <a:ext cx="4725069" cy="1477328"/>
              </a:xfrm>
              <a:prstGeom prst="rect">
                <a:avLst/>
              </a:prstGeom>
              <a:blipFill rotWithShape="0">
                <a:blip r:embed="rId4"/>
                <a:stretch>
                  <a:fillRect l="-1161" r="-1419" b="-5350"/>
                </a:stretch>
              </a:blipFill>
            </p:spPr>
            <p:txBody>
              <a:bodyPr/>
              <a:lstStyle/>
              <a:p>
                <a:r>
                  <a:rPr lang="en-US">
                    <a:noFill/>
                  </a:rPr>
                  <a:t> </a:t>
                </a:r>
              </a:p>
            </p:txBody>
          </p:sp>
        </mc:Fallback>
      </mc:AlternateContent>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9" name="Rectangle 18">
                <a:extLst>
                  <a:ext uri="{FF2B5EF4-FFF2-40B4-BE49-F238E27FC236}">
                    <a16:creationId xmlns="" xmlns:a16="http://schemas.microsoft.com/office/drawing/2014/main" id="{BACAF7D7-388A-428A-A807-707A62F96F1A}"/>
                  </a:ext>
                </a:extLst>
              </p:cNvPr>
              <p:cNvSpPr/>
              <p:nvPr/>
            </p:nvSpPr>
            <p:spPr>
              <a:xfrm>
                <a:off x="612648" y="3515502"/>
                <a:ext cx="4725068" cy="923330"/>
              </a:xfrm>
              <a:prstGeom prst="rect">
                <a:avLst/>
              </a:prstGeom>
            </p:spPr>
            <p:txBody>
              <a:bodyPr wrap="square">
                <a:spAutoFit/>
              </a:bodyPr>
              <a:lstStyle/>
              <a:p>
                <a:r>
                  <a:rPr lang="en-US" dirty="0"/>
                  <a:t>Trial 2: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b="0" i="1" dirty="0" smtClean="0">
                            <a:latin typeface="Cambria Math" panose="02040503050406030204" pitchFamily="18" charset="0"/>
                          </a:rPr>
                          <m:t>1</m:t>
                        </m:r>
                        <m:r>
                          <a:rPr lang="en-US" i="1" dirty="0">
                            <a:latin typeface="Cambria Math" panose="02040503050406030204" pitchFamily="18" charset="0"/>
                          </a:rPr>
                          <m:t>,1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b="0" i="1" dirty="0" smtClean="0">
                            <a:latin typeface="Cambria Math" panose="02040503050406030204" pitchFamily="18" charset="0"/>
                          </a:rPr>
                          <m:t>2</m:t>
                        </m:r>
                        <m:r>
                          <a:rPr lang="en-US" i="1" dirty="0">
                            <a:latin typeface="Cambria Math" panose="02040503050406030204" pitchFamily="18" charset="0"/>
                          </a:rPr>
                          <m:t>,1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b="0" i="1" dirty="0" smtClean="0">
                            <a:latin typeface="Cambria Math" panose="02040503050406030204" pitchFamily="18" charset="0"/>
                          </a:rPr>
                          <m:t>3</m:t>
                        </m:r>
                        <m:r>
                          <a:rPr lang="en-US" i="1" dirty="0">
                            <a:latin typeface="Cambria Math" panose="02040503050406030204" pitchFamily="18" charset="0"/>
                          </a:rPr>
                          <m:t>,1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4,</m:t>
                        </m:r>
                        <m:r>
                          <a:rPr lang="en-US" b="0" i="1" dirty="0" smtClean="0">
                            <a:latin typeface="Cambria Math" panose="02040503050406030204" pitchFamily="18" charset="0"/>
                          </a:rPr>
                          <m:t>1</m:t>
                        </m:r>
                      </m:e>
                    </m:d>
                    <m:r>
                      <a:rPr lang="en-US" b="0" i="1" dirty="0" smtClean="0">
                        <a:latin typeface="Cambria Math" panose="02040503050406030204" pitchFamily="18" charset="0"/>
                      </a:rPr>
                      <m:t>→(4,2)</m:t>
                    </m:r>
                  </m:oMath>
                </a14:m>
                <a:r>
                  <a:rPr lang="en-US" dirty="0"/>
                  <a:t> Terminal State </a:t>
                </a:r>
                <a:r>
                  <a:rPr lang="en-US" dirty="0">
                    <a:sym typeface="Wingdings" panose="05000000000000000000" pitchFamily="2" charset="2"/>
                  </a:rPr>
                  <a:t> with reward </a:t>
                </a:r>
                <a14:m>
                  <m:oMath xmlns:m="http://schemas.openxmlformats.org/officeDocument/2006/math">
                    <m:r>
                      <a:rPr lang="en-US" i="1">
                        <a:latin typeface="Cambria Math" panose="02040503050406030204" pitchFamily="18" charset="0"/>
                        <a:sym typeface="Wingdings" panose="05000000000000000000" pitchFamily="2" charset="2"/>
                      </a:rPr>
                      <m:t>−1</m:t>
                    </m:r>
                  </m:oMath>
                </a14:m>
                <a:r>
                  <a:rPr lang="en-US" dirty="0">
                    <a:sym typeface="Wingdings" panose="05000000000000000000" pitchFamily="2" charset="2"/>
                  </a:rPr>
                  <a:t>, intermediate steps returns reward </a:t>
                </a:r>
                <a14:m>
                  <m:oMath xmlns:m="http://schemas.openxmlformats.org/officeDocument/2006/math">
                    <m:r>
                      <a:rPr lang="en-US" i="1">
                        <a:latin typeface="Cambria Math" panose="02040503050406030204" pitchFamily="18" charset="0"/>
                        <a:sym typeface="Wingdings" panose="05000000000000000000" pitchFamily="2" charset="2"/>
                      </a:rPr>
                      <m:t>−0.01</m:t>
                    </m:r>
                  </m:oMath>
                </a14:m>
                <a:endParaRPr lang="en-US" dirty="0">
                  <a:sym typeface="Wingdings" panose="05000000000000000000" pitchFamily="2" charset="2"/>
                </a:endParaRPr>
              </a:p>
            </p:txBody>
          </p:sp>
        </mc:Choice>
        <mc:Fallback xmlns="">
          <p:sp>
            <p:nvSpPr>
              <p:cNvPr id="19" name="Rectangle 18">
                <a:extLst>
                  <a:ext uri="{FF2B5EF4-FFF2-40B4-BE49-F238E27FC236}">
                    <a16:creationId xmlns:a16="http://schemas.microsoft.com/office/drawing/2014/main" id="{BACAF7D7-388A-428A-A807-707A62F96F1A}"/>
                  </a:ext>
                </a:extLst>
              </p:cNvPr>
              <p:cNvSpPr>
                <a:spLocks noRot="1" noChangeAspect="1" noMove="1" noResize="1" noEditPoints="1" noAdjustHandles="1" noChangeArrowheads="1" noChangeShapeType="1" noTextEdit="1"/>
              </p:cNvSpPr>
              <p:nvPr/>
            </p:nvSpPr>
            <p:spPr>
              <a:xfrm>
                <a:off x="612648" y="3515502"/>
                <a:ext cx="4725068" cy="923330"/>
              </a:xfrm>
              <a:prstGeom prst="rect">
                <a:avLst/>
              </a:prstGeom>
              <a:blipFill>
                <a:blip r:embed="rId7"/>
                <a:stretch>
                  <a:fillRect l="-1161" t="-3974" r="-1419"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 xmlns:a16="http://schemas.microsoft.com/office/drawing/2014/main" id="{8EA9A5B9-008C-494D-B178-2415C42F6B45}"/>
                  </a:ext>
                </a:extLst>
              </p:cNvPr>
              <p:cNvSpPr/>
              <p:nvPr/>
            </p:nvSpPr>
            <p:spPr>
              <a:xfrm>
                <a:off x="612647" y="4511629"/>
                <a:ext cx="4725069" cy="923330"/>
              </a:xfrm>
              <a:prstGeom prst="rect">
                <a:avLst/>
              </a:prstGeom>
            </p:spPr>
            <p:txBody>
              <a:bodyPr wrap="square">
                <a:spAutoFit/>
              </a:bodyPr>
              <a:lstStyle/>
              <a:p>
                <a:r>
                  <a:rPr lang="en-US" dirty="0"/>
                  <a:t>Trial 3: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1,1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b="0" i="1" dirty="0" smtClean="0">
                            <a:latin typeface="Cambria Math" panose="02040503050406030204" pitchFamily="18" charset="0"/>
                          </a:rPr>
                          <m:t>2</m:t>
                        </m:r>
                        <m:r>
                          <a:rPr lang="en-US" i="1" dirty="0">
                            <a:latin typeface="Cambria Math" panose="02040503050406030204" pitchFamily="18" charset="0"/>
                          </a:rPr>
                          <m:t>,1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b="0" i="1" dirty="0" smtClean="0">
                            <a:latin typeface="Cambria Math" panose="02040503050406030204" pitchFamily="18" charset="0"/>
                          </a:rPr>
                          <m:t>3</m:t>
                        </m:r>
                        <m:r>
                          <a:rPr lang="en-US" i="1" dirty="0">
                            <a:latin typeface="Cambria Math" panose="02040503050406030204" pitchFamily="18" charset="0"/>
                          </a:rPr>
                          <m:t>,1</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2</m:t>
                        </m:r>
                      </m:e>
                    </m:d>
                    <m:r>
                      <a:rPr lang="en-US" i="1" dirty="0">
                        <a:latin typeface="Cambria Math" panose="02040503050406030204" pitchFamily="18" charset="0"/>
                      </a:rPr>
                      <m:t>→</m:t>
                    </m:r>
                    <m:r>
                      <a:rPr lang="en-US" i="1" dirty="0" smtClean="0">
                        <a:latin typeface="Cambria Math" panose="02040503050406030204" pitchFamily="18" charset="0"/>
                      </a:rPr>
                      <m:t> </m:t>
                    </m:r>
                    <m:r>
                      <a:rPr lang="en-US" b="0" i="1" dirty="0" smtClean="0">
                        <a:latin typeface="Cambria Math" panose="02040503050406030204" pitchFamily="18" charset="0"/>
                      </a:rPr>
                      <m:t>(4,2)</m:t>
                    </m:r>
                  </m:oMath>
                </a14:m>
                <a:r>
                  <a:rPr lang="en-US" dirty="0"/>
                  <a:t> Terminal State </a:t>
                </a:r>
                <a:r>
                  <a:rPr lang="en-US" dirty="0">
                    <a:sym typeface="Wingdings" panose="05000000000000000000" pitchFamily="2" charset="2"/>
                  </a:rPr>
                  <a:t> with reward </a:t>
                </a:r>
                <a14:m>
                  <m:oMath xmlns:m="http://schemas.openxmlformats.org/officeDocument/2006/math">
                    <m:r>
                      <a:rPr lang="en-US" i="1">
                        <a:latin typeface="Cambria Math" panose="02040503050406030204" pitchFamily="18" charset="0"/>
                        <a:sym typeface="Wingdings" panose="05000000000000000000" pitchFamily="2" charset="2"/>
                      </a:rPr>
                      <m:t>−1</m:t>
                    </m:r>
                  </m:oMath>
                </a14:m>
                <a:r>
                  <a:rPr lang="en-US" dirty="0">
                    <a:sym typeface="Wingdings" panose="05000000000000000000" pitchFamily="2" charset="2"/>
                  </a:rPr>
                  <a:t>, intermediate steps returns reward </a:t>
                </a:r>
                <a14:m>
                  <m:oMath xmlns:m="http://schemas.openxmlformats.org/officeDocument/2006/math">
                    <m:r>
                      <a:rPr lang="en-US" i="1">
                        <a:latin typeface="Cambria Math" panose="02040503050406030204" pitchFamily="18" charset="0"/>
                        <a:sym typeface="Wingdings" panose="05000000000000000000" pitchFamily="2" charset="2"/>
                      </a:rPr>
                      <m:t>−0.01</m:t>
                    </m:r>
                  </m:oMath>
                </a14:m>
                <a:endParaRPr lang="en-US" dirty="0">
                  <a:sym typeface="Wingdings" panose="05000000000000000000" pitchFamily="2" charset="2"/>
                </a:endParaRPr>
              </a:p>
            </p:txBody>
          </p:sp>
        </mc:Choice>
        <mc:Fallback xmlns="">
          <p:sp>
            <p:nvSpPr>
              <p:cNvPr id="20" name="Rectangle 19">
                <a:extLst>
                  <a:ext uri="{FF2B5EF4-FFF2-40B4-BE49-F238E27FC236}">
                    <a16:creationId xmlns:a16="http://schemas.microsoft.com/office/drawing/2014/main" id="{8EA9A5B9-008C-494D-B178-2415C42F6B45}"/>
                  </a:ext>
                </a:extLst>
              </p:cNvPr>
              <p:cNvSpPr>
                <a:spLocks noRot="1" noChangeAspect="1" noMove="1" noResize="1" noEditPoints="1" noAdjustHandles="1" noChangeArrowheads="1" noChangeShapeType="1" noTextEdit="1"/>
              </p:cNvSpPr>
              <p:nvPr/>
            </p:nvSpPr>
            <p:spPr>
              <a:xfrm>
                <a:off x="612647" y="4511629"/>
                <a:ext cx="4725069" cy="923330"/>
              </a:xfrm>
              <a:prstGeom prst="rect">
                <a:avLst/>
              </a:prstGeom>
              <a:blipFill>
                <a:blip r:embed="rId8"/>
                <a:stretch>
                  <a:fillRect l="-1031"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 xmlns:a16="http://schemas.microsoft.com/office/drawing/2014/main" id="{5F19E4DD-DF6F-4A21-92A2-802F42AD141D}"/>
                  </a:ext>
                </a:extLst>
              </p:cNvPr>
              <p:cNvSpPr txBox="1"/>
              <p:nvPr/>
            </p:nvSpPr>
            <p:spPr>
              <a:xfrm>
                <a:off x="612647" y="5550140"/>
                <a:ext cx="4861923" cy="369332"/>
              </a:xfrm>
              <a:prstGeom prst="rect">
                <a:avLst/>
              </a:prstGeom>
              <a:noFill/>
            </p:spPr>
            <p:txBody>
              <a:bodyPr wrap="square" rtlCol="0">
                <a:spAutoFit/>
              </a:bodyPr>
              <a:lstStyle/>
              <a:p>
                <a:r>
                  <a:rPr lang="en-US" dirty="0">
                    <a:solidFill>
                      <a:schemeClr val="accent1"/>
                    </a:solidFill>
                  </a:rPr>
                  <a:t>Estimate </a:t>
                </a:r>
                <a14:m>
                  <m:oMath xmlns:m="http://schemas.openxmlformats.org/officeDocument/2006/math">
                    <m:r>
                      <a:rPr lang="en-US" i="1">
                        <a:solidFill>
                          <a:schemeClr val="accent1"/>
                        </a:solidFill>
                        <a:latin typeface="Cambria Math" panose="02040503050406030204" pitchFamily="18" charset="0"/>
                      </a:rPr>
                      <m:t>𝑃</m:t>
                    </m:r>
                    <m:r>
                      <a:rPr lang="en-US" i="1">
                        <a:solidFill>
                          <a:schemeClr val="accent1"/>
                        </a:solidFill>
                        <a:latin typeface="Cambria Math" panose="02040503050406030204" pitchFamily="18" charset="0"/>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𝑠</m:t>
                        </m:r>
                      </m:e>
                      <m:sup>
                        <m:r>
                          <a:rPr lang="en-US" i="1">
                            <a:solidFill>
                              <a:schemeClr val="accent1"/>
                            </a:solidFill>
                            <a:latin typeface="Cambria Math" panose="02040503050406030204" pitchFamily="18" charset="0"/>
                          </a:rPr>
                          <m:t>′</m:t>
                        </m:r>
                      </m:sup>
                    </m:sSup>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𝑠</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𝑎</m:t>
                    </m:r>
                    <m:r>
                      <a:rPr lang="en-US" i="1">
                        <a:solidFill>
                          <a:schemeClr val="accent1"/>
                        </a:solidFill>
                        <a:latin typeface="Cambria Math" panose="02040503050406030204" pitchFamily="18" charset="0"/>
                      </a:rPr>
                      <m:t>)</m:t>
                    </m:r>
                  </m:oMath>
                </a14:m>
                <a:r>
                  <a:rPr lang="en-US" dirty="0">
                    <a:solidFill>
                      <a:schemeClr val="accent1"/>
                    </a:solidFill>
                  </a:rPr>
                  <a:t>: </a:t>
                </a:r>
                <a14:m>
                  <m:oMath xmlns:m="http://schemas.openxmlformats.org/officeDocument/2006/math">
                    <m:r>
                      <a:rPr lang="en-US" b="0" i="1" smtClean="0">
                        <a:solidFill>
                          <a:schemeClr val="accent1"/>
                        </a:solidFill>
                        <a:latin typeface="Cambria Math" panose="02040503050406030204" pitchFamily="18" charset="0"/>
                      </a:rPr>
                      <m:t>𝑃</m:t>
                    </m:r>
                    <m:d>
                      <m:dPr>
                        <m:ctrlPr>
                          <a:rPr lang="en-US" b="0" i="1" smtClean="0">
                            <a:solidFill>
                              <a:schemeClr val="accent1"/>
                            </a:solidFill>
                            <a:latin typeface="Cambria Math" panose="02040503050406030204" pitchFamily="18" charset="0"/>
                          </a:rPr>
                        </m:ctrlPr>
                      </m:dPr>
                      <m:e>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2,1</m:t>
                            </m:r>
                          </m:e>
                        </m:d>
                      </m:e>
                      <m:e>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2,1</m:t>
                            </m:r>
                          </m:e>
                        </m:d>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𝑡𝑢𝑝</m:t>
                        </m:r>
                      </m:e>
                    </m:d>
                    <m:r>
                      <a:rPr lang="en-US" b="0" i="1" smtClean="0">
                        <a:solidFill>
                          <a:schemeClr val="accent1"/>
                        </a:solidFill>
                        <a:latin typeface="Cambria Math" panose="02040503050406030204" pitchFamily="18" charset="0"/>
                      </a:rPr>
                      <m:t>=?</m:t>
                    </m:r>
                  </m:oMath>
                </a14:m>
                <a:endParaRPr lang="en-US" dirty="0">
                  <a:solidFill>
                    <a:schemeClr val="accent1"/>
                  </a:solidFill>
                </a:endParaRPr>
              </a:p>
            </p:txBody>
          </p:sp>
        </mc:Choice>
        <mc:Fallback xmlns="">
          <p:sp>
            <p:nvSpPr>
              <p:cNvPr id="18" name="TextBox 17">
                <a:extLst>
                  <a:ext uri="{FF2B5EF4-FFF2-40B4-BE49-F238E27FC236}">
                    <a16:creationId xmlns:a16="http://schemas.microsoft.com/office/drawing/2014/main" id="{5F19E4DD-DF6F-4A21-92A2-802F42AD141D}"/>
                  </a:ext>
                </a:extLst>
              </p:cNvPr>
              <p:cNvSpPr txBox="1">
                <a:spLocks noRot="1" noChangeAspect="1" noMove="1" noResize="1" noEditPoints="1" noAdjustHandles="1" noChangeArrowheads="1" noChangeShapeType="1" noTextEdit="1"/>
              </p:cNvSpPr>
              <p:nvPr/>
            </p:nvSpPr>
            <p:spPr>
              <a:xfrm>
                <a:off x="612647" y="5550140"/>
                <a:ext cx="4861923" cy="369332"/>
              </a:xfrm>
              <a:prstGeom prst="rect">
                <a:avLst/>
              </a:prstGeom>
              <a:blipFill>
                <a:blip r:embed="rId9"/>
                <a:stretch>
                  <a:fillRect l="-100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 xmlns:a16="http://schemas.microsoft.com/office/drawing/2014/main" id="{3286322C-5671-4B8A-B3D2-0C4D2B2556B3}"/>
                  </a:ext>
                </a:extLst>
              </p:cNvPr>
              <p:cNvSpPr/>
              <p:nvPr/>
            </p:nvSpPr>
            <p:spPr>
              <a:xfrm>
                <a:off x="1020116" y="5906372"/>
                <a:ext cx="2218492" cy="369332"/>
              </a:xfrm>
              <a:prstGeom prst="rect">
                <a:avLst/>
              </a:prstGeom>
            </p:spPr>
            <p:txBody>
              <a:bodyPr wrap="none">
                <a:spAutoFit/>
              </a:bodyPr>
              <a:lstStyle/>
              <a:p>
                <a:r>
                  <a:rPr lang="en-US" dirty="0">
                    <a:solidFill>
                      <a:schemeClr val="accent1"/>
                    </a:solidFill>
                  </a:rPr>
                  <a:t>Never taken due to </a:t>
                </a:r>
                <a14:m>
                  <m:oMath xmlns:m="http://schemas.openxmlformats.org/officeDocument/2006/math">
                    <m:r>
                      <a:rPr lang="en-US" b="0" i="1" smtClean="0">
                        <a:solidFill>
                          <a:schemeClr val="accent1"/>
                        </a:solidFill>
                        <a:latin typeface="Cambria Math" panose="02040503050406030204" pitchFamily="18" charset="0"/>
                      </a:rPr>
                      <m:t>𝜋</m:t>
                    </m:r>
                  </m:oMath>
                </a14:m>
                <a:endParaRPr lang="en-US" dirty="0">
                  <a:solidFill>
                    <a:schemeClr val="accent1"/>
                  </a:solidFill>
                </a:endParaRPr>
              </a:p>
            </p:txBody>
          </p:sp>
        </mc:Choice>
        <mc:Fallback xmlns="">
          <p:sp>
            <p:nvSpPr>
              <p:cNvPr id="21" name="Rectangle 20">
                <a:extLst>
                  <a:ext uri="{FF2B5EF4-FFF2-40B4-BE49-F238E27FC236}">
                    <a16:creationId xmlns:a16="http://schemas.microsoft.com/office/drawing/2014/main" id="{3286322C-5671-4B8A-B3D2-0C4D2B2556B3}"/>
                  </a:ext>
                </a:extLst>
              </p:cNvPr>
              <p:cNvSpPr>
                <a:spLocks noRot="1" noChangeAspect="1" noMove="1" noResize="1" noEditPoints="1" noAdjustHandles="1" noChangeArrowheads="1" noChangeShapeType="1" noTextEdit="1"/>
              </p:cNvSpPr>
              <p:nvPr/>
            </p:nvSpPr>
            <p:spPr>
              <a:xfrm>
                <a:off x="1020116" y="5906372"/>
                <a:ext cx="2218492" cy="369332"/>
              </a:xfrm>
              <a:prstGeom prst="rect">
                <a:avLst/>
              </a:prstGeom>
              <a:blipFill>
                <a:blip r:embed="rId10"/>
                <a:stretch>
                  <a:fillRect l="-2198"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996247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57B59E-8367-4777-929F-3B63572B9476}"/>
              </a:ext>
            </a:extLst>
          </p:cNvPr>
          <p:cNvSpPr>
            <a:spLocks noGrp="1"/>
          </p:cNvSpPr>
          <p:nvPr>
            <p:ph type="title"/>
          </p:nvPr>
        </p:nvSpPr>
        <p:spPr/>
        <p:txBody>
          <a:bodyPr/>
          <a:lstStyle/>
          <a:p>
            <a:r>
              <a:rPr lang="en-US" dirty="0"/>
              <a:t>Model-Based Passive Reinforcement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CA879A86-790C-46D4-8A87-7147B35235B6}"/>
                  </a:ext>
                </a:extLst>
              </p:cNvPr>
              <p:cNvSpPr>
                <a:spLocks noGrp="1"/>
              </p:cNvSpPr>
              <p:nvPr>
                <p:ph sz="quarter" idx="1"/>
              </p:nvPr>
            </p:nvSpPr>
            <p:spPr/>
            <p:txBody>
              <a:bodyPr/>
              <a:lstStyle/>
              <a:p>
                <a:r>
                  <a:rPr lang="en-US" dirty="0" smtClean="0"/>
                  <a:t>Given estimates of the transition model </a:t>
                </a:r>
                <a14:m>
                  <m:oMath xmlns:m="http://schemas.openxmlformats.org/officeDocument/2006/math">
                    <m:r>
                      <a:rPr lang="en-US" b="0" i="1" dirty="0" smtClean="0">
                        <a:latin typeface="Cambria Math" panose="02040503050406030204" pitchFamily="18" charset="0"/>
                      </a:rPr>
                      <m:t>𝑃</m:t>
                    </m:r>
                  </m:oMath>
                </a14:m>
                <a:r>
                  <a:rPr lang="en-US" dirty="0"/>
                  <a:t> and reward model </a:t>
                </a:r>
                <a14:m>
                  <m:oMath xmlns:m="http://schemas.openxmlformats.org/officeDocument/2006/math">
                    <m:r>
                      <a:rPr lang="en-US" i="1" dirty="0" smtClean="0">
                        <a:latin typeface="Cambria Math" panose="02040503050406030204" pitchFamily="18" charset="0"/>
                      </a:rPr>
                      <m:t>𝑅</m:t>
                    </m:r>
                  </m:oMath>
                </a14:m>
                <a:r>
                  <a:rPr lang="en-US" dirty="0"/>
                  <a:t>, we can do MDP policy evaluation to compute the value of our policy</a:t>
                </a:r>
              </a:p>
              <a:p>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CA879A86-790C-46D4-8A87-7147B35235B6}"/>
                  </a:ext>
                </a:extLst>
              </p:cNvPr>
              <p:cNvSpPr>
                <a:spLocks noGrp="1" noRot="1" noChangeAspect="1" noMove="1" noResize="1" noEditPoints="1" noAdjustHandles="1" noChangeArrowheads="1" noChangeShapeType="1" noTextEdit="1"/>
              </p:cNvSpPr>
              <p:nvPr>
                <p:ph sz="quarter" idx="1"/>
              </p:nvPr>
            </p:nvSpPr>
            <p:spPr>
              <a:blipFill rotWithShape="0">
                <a:blip r:embed="rId2"/>
                <a:stretch>
                  <a:fillRect l="-741" t="-1235" r="-1852"/>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AE4CFACE-AB56-4E4A-B0F6-271E430129F6}"/>
              </a:ext>
            </a:extLst>
          </p:cNvPr>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a:extLst>
              <a:ext uri="{FF2B5EF4-FFF2-40B4-BE49-F238E27FC236}">
                <a16:creationId xmlns="" xmlns:a16="http://schemas.microsoft.com/office/drawing/2014/main" id="{84B4B948-B6F4-446A-B86C-DA5C68908EB8}"/>
              </a:ext>
            </a:extLst>
          </p:cNvPr>
          <p:cNvSpPr>
            <a:spLocks noGrp="1"/>
          </p:cNvSpPr>
          <p:nvPr>
            <p:ph type="ftr" sz="quarter" idx="11"/>
          </p:nvPr>
        </p:nvSpPr>
        <p:spPr/>
        <p:txBody>
          <a:bodyPr/>
          <a:lstStyle/>
          <a:p>
            <a:r>
              <a:rPr lang="en-US"/>
              <a:t>Fei Fang</a:t>
            </a:r>
            <a:endParaRPr lang="en-US" dirty="0"/>
          </a:p>
        </p:txBody>
      </p:sp>
      <p:sp>
        <p:nvSpPr>
          <p:cNvPr id="6" name="Slide Number Placeholder 5">
            <a:extLst>
              <a:ext uri="{FF2B5EF4-FFF2-40B4-BE49-F238E27FC236}">
                <a16:creationId xmlns="" xmlns:a16="http://schemas.microsoft.com/office/drawing/2014/main" id="{7D515F69-B7C7-4E4B-9C9C-2031DCAA896D}"/>
              </a:ext>
            </a:extLst>
          </p:cNvPr>
          <p:cNvSpPr>
            <a:spLocks noGrp="1"/>
          </p:cNvSpPr>
          <p:nvPr>
            <p:ph type="sldNum" sz="quarter" idx="12"/>
          </p:nvPr>
        </p:nvSpPr>
        <p:spPr/>
        <p:txBody>
          <a:bodyPr/>
          <a:lstStyle/>
          <a:p>
            <a:fld id="{A3B20E47-2A4C-4221-B6B9-A2AC2F1C1077}" type="slidenum">
              <a:rPr lang="en-US" smtClean="0"/>
              <a:pPr/>
              <a:t>33</a:t>
            </a:fld>
            <a:endParaRPr lang="en-US"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 xmlns:a16="http://schemas.microsoft.com/office/drawing/2014/main" id="{966B0B38-2956-49E2-955F-5784DD8A3A6B}"/>
                  </a:ext>
                </a:extLst>
              </p:cNvPr>
              <p:cNvSpPr txBox="1"/>
              <p:nvPr/>
            </p:nvSpPr>
            <p:spPr>
              <a:xfrm>
                <a:off x="1153159" y="2929756"/>
                <a:ext cx="6186985" cy="773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smtClean="0">
                              <a:latin typeface="Cambria Math" panose="02040503050406030204" pitchFamily="18" charset="0"/>
                            </a:rPr>
                            <m:t>𝑈</m:t>
                          </m:r>
                        </m:e>
                        <m:sup>
                          <m:r>
                            <a:rPr lang="en-US" b="0" i="1" smtClean="0">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e>
                          </m:d>
                        </m:e>
                      </m:nary>
                      <m:sSup>
                        <m:sSupPr>
                          <m:ctrlPr>
                            <a:rPr lang="en-US" b="0" i="1" smtClean="0">
                              <a:latin typeface="Cambria Math" panose="02040503050406030204" pitchFamily="18" charset="0"/>
                            </a:rPr>
                          </m:ctrlPr>
                        </m:sSupPr>
                        <m:e>
                          <m:r>
                            <a:rPr lang="en-US" i="1">
                              <a:latin typeface="Cambria Math" panose="02040503050406030204" pitchFamily="18" charset="0"/>
                            </a:rPr>
                            <m:t>𝑈</m:t>
                          </m:r>
                        </m:e>
                        <m:sup>
                          <m:r>
                            <a:rPr lang="en-US" b="0" i="1" smtClean="0">
                              <a:latin typeface="Cambria Math" panose="02040503050406030204" pitchFamily="18" charset="0"/>
                            </a:rPr>
                            <m:t>𝜋</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smtClean="0">
                          <a:latin typeface="Cambria Math" panose="02040503050406030204" pitchFamily="18" charset="0"/>
                        </a:rPr>
                        <m:t>)</m:t>
                      </m:r>
                    </m:oMath>
                  </m:oMathPara>
                </a14:m>
                <a:endParaRPr lang="en-US" dirty="0" smtClean="0"/>
              </a:p>
            </p:txBody>
          </p:sp>
        </mc:Choice>
        <mc:Fallback xmlns="">
          <p:sp>
            <p:nvSpPr>
              <p:cNvPr id="8" name="TextBox 7">
                <a:extLst>
                  <a:ext uri="{FF2B5EF4-FFF2-40B4-BE49-F238E27FC236}">
                    <a16:creationId xmlns:a16="http://schemas.microsoft.com/office/drawing/2014/main" xmlns:a14="http://schemas.microsoft.com/office/drawing/2010/main" xmlns="" id="{966B0B38-2956-49E2-955F-5784DD8A3A6B}"/>
                  </a:ext>
                </a:extLst>
              </p:cNvPr>
              <p:cNvSpPr txBox="1">
                <a:spLocks noRot="1" noChangeAspect="1" noMove="1" noResize="1" noEditPoints="1" noAdjustHandles="1" noChangeArrowheads="1" noChangeShapeType="1" noTextEdit="1"/>
              </p:cNvSpPr>
              <p:nvPr/>
            </p:nvSpPr>
            <p:spPr>
              <a:xfrm>
                <a:off x="1153159" y="2929756"/>
                <a:ext cx="6186985" cy="773738"/>
              </a:xfrm>
              <a:prstGeom prst="rect">
                <a:avLst/>
              </a:prstGeom>
              <a:blipFill rotWithShape="0">
                <a:blip r:embed="rId3"/>
                <a:stretch>
                  <a:fillRect/>
                </a:stretch>
              </a:blipFill>
            </p:spPr>
            <p:txBody>
              <a:bodyPr/>
              <a:lstStyle/>
              <a:p>
                <a:r>
                  <a:rPr lang="en-US">
                    <a:noFill/>
                  </a:rPr>
                  <a:t> </a:t>
                </a:r>
              </a:p>
            </p:txBody>
          </p:sp>
        </mc:Fallback>
      </mc:AlternateContent>
      <p:sp>
        <p:nvSpPr>
          <p:cNvPr id="9" name="Rectangle 8">
            <a:extLst>
              <a:ext uri="{FF2B5EF4-FFF2-40B4-BE49-F238E27FC236}">
                <a16:creationId xmlns="" xmlns:a16="http://schemas.microsoft.com/office/drawing/2014/main" id="{84A9EA4B-E3BE-4980-B161-8BAFDEBAB672}"/>
              </a:ext>
            </a:extLst>
          </p:cNvPr>
          <p:cNvSpPr/>
          <p:nvPr/>
        </p:nvSpPr>
        <p:spPr>
          <a:xfrm>
            <a:off x="1478508" y="4941460"/>
            <a:ext cx="6186984" cy="369332"/>
          </a:xfrm>
          <a:prstGeom prst="rect">
            <a:avLst/>
          </a:prstGeom>
        </p:spPr>
        <p:txBody>
          <a:bodyPr wrap="square">
            <a:spAutoFit/>
          </a:bodyPr>
          <a:lstStyle/>
          <a:p>
            <a:r>
              <a:rPr lang="en-US" dirty="0" smtClean="0">
                <a:solidFill>
                  <a:schemeClr val="accent1"/>
                </a:solidFill>
              </a:rPr>
              <a:t>Do missing values matter </a:t>
            </a:r>
            <a:r>
              <a:rPr lang="en-US" dirty="0">
                <a:solidFill>
                  <a:schemeClr val="accent1"/>
                </a:solidFill>
              </a:rPr>
              <a:t>for computing policy value</a:t>
            </a:r>
            <a:r>
              <a:rPr lang="en-US" dirty="0" smtClean="0">
                <a:solidFill>
                  <a:schemeClr val="accent1"/>
                </a:solidFill>
              </a:rPr>
              <a:t>?</a:t>
            </a:r>
          </a:p>
        </p:txBody>
      </p:sp>
      <p:sp>
        <p:nvSpPr>
          <p:cNvPr id="10" name="Rectangle 9"/>
          <p:cNvSpPr/>
          <p:nvPr/>
        </p:nvSpPr>
        <p:spPr>
          <a:xfrm>
            <a:off x="1355319" y="3697191"/>
            <a:ext cx="6433362" cy="369332"/>
          </a:xfrm>
          <a:prstGeom prst="rect">
            <a:avLst/>
          </a:prstGeom>
        </p:spPr>
        <p:txBody>
          <a:bodyPr wrap="square">
            <a:spAutoFit/>
          </a:bodyPr>
          <a:lstStyle/>
          <a:p>
            <a:r>
              <a:rPr lang="en-US" dirty="0" smtClean="0"/>
              <a:t>(</a:t>
            </a:r>
            <a:r>
              <a:rPr lang="en-US" dirty="0"/>
              <a:t>Estimate) Run a few iterations of simplified Bellman update</a:t>
            </a:r>
          </a:p>
        </p:txBody>
      </p:sp>
      <mc:AlternateContent xmlns:mc="http://schemas.openxmlformats.org/markup-compatibility/2006" xmlns:a14="http://schemas.microsoft.com/office/drawing/2010/main">
        <mc:Choice Requires="a14">
          <p:sp>
            <p:nvSpPr>
              <p:cNvPr id="11" name="Rectangle 10"/>
              <p:cNvSpPr/>
              <p:nvPr/>
            </p:nvSpPr>
            <p:spPr>
              <a:xfrm>
                <a:off x="2069323" y="4060219"/>
                <a:ext cx="4439292" cy="773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𝑈</m:t>
                          </m:r>
                        </m:e>
                        <m:sub>
                          <m:r>
                            <a:rPr lang="en-US" b="0" i="1" smtClean="0">
                              <a:latin typeface="Cambria Math" panose="02040503050406030204" pitchFamily="18" charset="0"/>
                            </a:rPr>
                            <m:t>𝑖</m:t>
                          </m:r>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e>
                          </m:d>
                        </m:e>
                      </m:nary>
                      <m:sSub>
                        <m:sSubPr>
                          <m:ctrlPr>
                            <a:rPr lang="en-US" b="0" i="1" smtClean="0">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2069323" y="4060219"/>
                <a:ext cx="4439292" cy="773738"/>
              </a:xfrm>
              <a:prstGeom prst="rect">
                <a:avLst/>
              </a:prstGeom>
              <a:blipFill rotWithShape="0">
                <a:blip r:embed="rId4"/>
                <a:stretch>
                  <a:fillRect/>
                </a:stretch>
              </a:blipFill>
            </p:spPr>
            <p:txBody>
              <a:bodyPr/>
              <a:lstStyle/>
              <a:p>
                <a:r>
                  <a:rPr lang="en-US">
                    <a:noFill/>
                  </a:rPr>
                  <a:t> </a:t>
                </a:r>
              </a:p>
            </p:txBody>
          </p:sp>
        </mc:Fallback>
      </mc:AlternateContent>
      <p:sp>
        <p:nvSpPr>
          <p:cNvPr id="12" name="Rectangle 11"/>
          <p:cNvSpPr/>
          <p:nvPr/>
        </p:nvSpPr>
        <p:spPr>
          <a:xfrm>
            <a:off x="1492712" y="2600544"/>
            <a:ext cx="2940420" cy="369332"/>
          </a:xfrm>
          <a:prstGeom prst="rect">
            <a:avLst/>
          </a:prstGeom>
        </p:spPr>
        <p:txBody>
          <a:bodyPr wrap="none">
            <a:spAutoFit/>
          </a:bodyPr>
          <a:lstStyle/>
          <a:p>
            <a:r>
              <a:rPr lang="en-US" dirty="0"/>
              <a:t>(Exact) Solve </a:t>
            </a:r>
            <a:r>
              <a:rPr lang="en-US" dirty="0" smtClean="0"/>
              <a:t>linear </a:t>
            </a:r>
            <a:r>
              <a:rPr lang="en-US" dirty="0"/>
              <a:t>equations</a:t>
            </a:r>
          </a:p>
        </p:txBody>
      </p:sp>
    </p:spTree>
    <p:extLst>
      <p:ext uri="{BB962C8B-B14F-4D97-AF65-F5344CB8AC3E}">
        <p14:creationId xmlns:p14="http://schemas.microsoft.com/office/powerpoint/2010/main" val="1304432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0E64E9-59DB-4C60-83B9-D3B83255D9D3}"/>
              </a:ext>
            </a:extLst>
          </p:cNvPr>
          <p:cNvSpPr>
            <a:spLocks noGrp="1"/>
          </p:cNvSpPr>
          <p:nvPr>
            <p:ph type="title"/>
          </p:nvPr>
        </p:nvSpPr>
        <p:spPr/>
        <p:txBody>
          <a:bodyPr/>
          <a:lstStyle/>
          <a:p>
            <a:r>
              <a:rPr lang="en-US" dirty="0" smtClean="0"/>
              <a:t>Exercise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BA7F7F0D-1076-4B10-8ECE-EE960A98E171}"/>
                  </a:ext>
                </a:extLst>
              </p:cNvPr>
              <p:cNvSpPr>
                <a:spLocks noGrp="1"/>
              </p:cNvSpPr>
              <p:nvPr>
                <p:ph sz="quarter" idx="1"/>
              </p:nvPr>
            </p:nvSpPr>
            <p:spPr>
              <a:xfrm>
                <a:off x="457200" y="1219200"/>
                <a:ext cx="5318312" cy="4937760"/>
              </a:xfrm>
            </p:spPr>
            <p:txBody>
              <a:bodyPr/>
              <a:lstStyle/>
              <a:p>
                <a:r>
                  <a:rPr lang="en-US" dirty="0" smtClean="0"/>
                  <a:t>If you complete 10 trials based on policy </a:t>
                </a:r>
                <a14:m>
                  <m:oMath xmlns:m="http://schemas.openxmlformats.org/officeDocument/2006/math">
                    <m:r>
                      <a:rPr lang="en-US" b="0" i="1" smtClean="0">
                        <a:latin typeface="Cambria Math" panose="02040503050406030204" pitchFamily="18" charset="0"/>
                      </a:rPr>
                      <m:t>𝜋</m:t>
                    </m:r>
                  </m:oMath>
                </a14:m>
                <a:r>
                  <a:rPr lang="en-US" dirty="0"/>
                  <a:t>, would the computed state value given policy </a:t>
                </a:r>
                <a14:m>
                  <m:oMath xmlns:m="http://schemas.openxmlformats.org/officeDocument/2006/math">
                    <m:r>
                      <a:rPr lang="en-US" b="0" i="1" smtClean="0">
                        <a:latin typeface="Cambria Math" panose="02040503050406030204" pitchFamily="18" charset="0"/>
                      </a:rPr>
                      <m:t>𝜋</m:t>
                    </m:r>
                  </m:oMath>
                </a14:m>
                <a:r>
                  <a:rPr lang="en-US" dirty="0"/>
                  <a:t>, i.e.,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𝜋</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likely to be correct?  </a:t>
                </a:r>
              </a:p>
              <a:p>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BA7F7F0D-1076-4B10-8ECE-EE960A98E171}"/>
                  </a:ext>
                </a:extLst>
              </p:cNvPr>
              <p:cNvSpPr>
                <a:spLocks noGrp="1" noRot="1" noChangeAspect="1" noMove="1" noResize="1" noEditPoints="1" noAdjustHandles="1" noChangeArrowheads="1" noChangeShapeType="1" noTextEdit="1"/>
              </p:cNvSpPr>
              <p:nvPr>
                <p:ph sz="quarter" idx="1"/>
              </p:nvPr>
            </p:nvSpPr>
            <p:spPr>
              <a:xfrm>
                <a:off x="457200" y="1219200"/>
                <a:ext cx="5318312" cy="4937760"/>
              </a:xfrm>
              <a:blipFill rotWithShape="0">
                <a:blip r:embed="rId2"/>
                <a:stretch>
                  <a:fillRect l="-1147" t="-1235" r="-2523"/>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CBE05F57-393A-4F4C-84E6-8022384CCFFA}"/>
              </a:ext>
            </a:extLst>
          </p:cNvPr>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a:extLst>
              <a:ext uri="{FF2B5EF4-FFF2-40B4-BE49-F238E27FC236}">
                <a16:creationId xmlns="" xmlns:a16="http://schemas.microsoft.com/office/drawing/2014/main" id="{E81FECF4-410F-49FB-8556-FF5E0C5EBD0E}"/>
              </a:ext>
            </a:extLst>
          </p:cNvPr>
          <p:cNvSpPr>
            <a:spLocks noGrp="1"/>
          </p:cNvSpPr>
          <p:nvPr>
            <p:ph type="ftr" sz="quarter" idx="11"/>
          </p:nvPr>
        </p:nvSpPr>
        <p:spPr/>
        <p:txBody>
          <a:bodyPr/>
          <a:lstStyle/>
          <a:p>
            <a:r>
              <a:rPr lang="en-US"/>
              <a:t>Fei Fang</a:t>
            </a:r>
            <a:endParaRPr lang="en-US" dirty="0"/>
          </a:p>
        </p:txBody>
      </p:sp>
      <p:sp>
        <p:nvSpPr>
          <p:cNvPr id="6" name="Slide Number Placeholder 5">
            <a:extLst>
              <a:ext uri="{FF2B5EF4-FFF2-40B4-BE49-F238E27FC236}">
                <a16:creationId xmlns="" xmlns:a16="http://schemas.microsoft.com/office/drawing/2014/main" id="{F2109C7A-4C9B-4E8C-B81D-A324B4EDB0CA}"/>
              </a:ext>
            </a:extLst>
          </p:cNvPr>
          <p:cNvSpPr>
            <a:spLocks noGrp="1"/>
          </p:cNvSpPr>
          <p:nvPr>
            <p:ph type="sldNum" sz="quarter" idx="12"/>
          </p:nvPr>
        </p:nvSpPr>
        <p:spPr/>
        <p:txBody>
          <a:bodyPr/>
          <a:lstStyle/>
          <a:p>
            <a:fld id="{A3B20E47-2A4C-4221-B6B9-A2AC2F1C1077}" type="slidenum">
              <a:rPr lang="en-US" smtClean="0"/>
              <a:pPr/>
              <a:t>34</a:t>
            </a:fld>
            <a:endParaRPr lang="en-US" dirty="0"/>
          </a:p>
        </p:txBody>
      </p:sp>
      <p:pic>
        <p:nvPicPr>
          <p:cNvPr id="7" name="Picture 3">
            <a:extLst>
              <a:ext uri="{FF2B5EF4-FFF2-40B4-BE49-F238E27FC236}">
                <a16:creationId xmlns="" xmlns:a16="http://schemas.microsoft.com/office/drawing/2014/main" id="{3B4CCB2B-6EE4-4942-BAEE-A405A42A6AC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8" name="Rectangle 7">
            <a:extLst>
              <a:ext uri="{FF2B5EF4-FFF2-40B4-BE49-F238E27FC236}">
                <a16:creationId xmlns="" xmlns:a16="http://schemas.microsoft.com/office/drawing/2014/main" id="{3FBE1139-3864-4C25-BCB5-9B10FAE7CD75}"/>
              </a:ext>
            </a:extLst>
          </p:cNvPr>
          <p:cNvSpPr/>
          <p:nvPr/>
        </p:nvSpPr>
        <p:spPr>
          <a:xfrm>
            <a:off x="6861625" y="1160422"/>
            <a:ext cx="1368067" cy="369332"/>
          </a:xfrm>
          <a:prstGeom prst="rect">
            <a:avLst/>
          </a:prstGeom>
        </p:spPr>
        <p:txBody>
          <a:bodyPr wrap="none">
            <a:spAutoFit/>
          </a:bodyPr>
          <a:lstStyle/>
          <a:p>
            <a:r>
              <a:rPr lang="en-US" dirty="0"/>
              <a:t>Environment</a:t>
            </a:r>
          </a:p>
        </p:txBody>
      </p:sp>
      <p:sp>
        <p:nvSpPr>
          <p:cNvPr id="9" name="Rectangle 8">
            <a:extLst>
              <a:ext uri="{FF2B5EF4-FFF2-40B4-BE49-F238E27FC236}">
                <a16:creationId xmlns="" xmlns:a16="http://schemas.microsoft.com/office/drawing/2014/main" id="{E4481985-93FE-4720-B7F4-0B68B668A0B2}"/>
              </a:ext>
            </a:extLst>
          </p:cNvPr>
          <p:cNvSpPr/>
          <p:nvPr/>
        </p:nvSpPr>
        <p:spPr>
          <a:xfrm>
            <a:off x="7278180" y="4023082"/>
            <a:ext cx="727122" cy="369332"/>
          </a:xfrm>
          <a:prstGeom prst="rect">
            <a:avLst/>
          </a:prstGeom>
        </p:spPr>
        <p:txBody>
          <a:bodyPr wrap="none">
            <a:spAutoFit/>
          </a:bodyPr>
          <a:lstStyle/>
          <a:p>
            <a:r>
              <a:rPr lang="en-US" dirty="0"/>
              <a:t>Policy</a:t>
            </a:r>
          </a:p>
        </p:txBody>
      </p:sp>
      <p:grpSp>
        <p:nvGrpSpPr>
          <p:cNvPr id="10" name="Group 9">
            <a:extLst>
              <a:ext uri="{FF2B5EF4-FFF2-40B4-BE49-F238E27FC236}">
                <a16:creationId xmlns="" xmlns:a16="http://schemas.microsoft.com/office/drawing/2014/main" id="{8E2732A8-5865-475A-89D6-DF647EF93AA7}"/>
              </a:ext>
            </a:extLst>
          </p:cNvPr>
          <p:cNvGrpSpPr/>
          <p:nvPr/>
        </p:nvGrpSpPr>
        <p:grpSpPr>
          <a:xfrm>
            <a:off x="6282068" y="1525285"/>
            <a:ext cx="2581229" cy="2573212"/>
            <a:chOff x="748617" y="3058191"/>
            <a:chExt cx="3256079" cy="3245966"/>
          </a:xfrm>
        </p:grpSpPr>
        <p:pic>
          <p:nvPicPr>
            <p:cNvPr id="11" name="Picture 10">
              <a:extLst>
                <a:ext uri="{FF2B5EF4-FFF2-40B4-BE49-F238E27FC236}">
                  <a16:creationId xmlns="" xmlns:a16="http://schemas.microsoft.com/office/drawing/2014/main" id="{30747A49-2761-4B1D-A0D5-FABBDD48BB78}"/>
                </a:ext>
              </a:extLst>
            </p:cNvPr>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2" name="Picture 2">
              <a:extLst>
                <a:ext uri="{FF2B5EF4-FFF2-40B4-BE49-F238E27FC236}">
                  <a16:creationId xmlns="" xmlns:a16="http://schemas.microsoft.com/office/drawing/2014/main" id="{1A758A0D-20F3-46B9-BD3D-088A48F58FD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spTree>
    <p:extLst>
      <p:ext uri="{BB962C8B-B14F-4D97-AF65-F5344CB8AC3E}">
        <p14:creationId xmlns:p14="http://schemas.microsoft.com/office/powerpoint/2010/main" val="840478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0E64E9-59DB-4C60-83B9-D3B83255D9D3}"/>
              </a:ext>
            </a:extLst>
          </p:cNvPr>
          <p:cNvSpPr>
            <a:spLocks noGrp="1"/>
          </p:cNvSpPr>
          <p:nvPr>
            <p:ph type="title"/>
          </p:nvPr>
        </p:nvSpPr>
        <p:spPr/>
        <p:txBody>
          <a:bodyPr/>
          <a:lstStyle/>
          <a:p>
            <a:r>
              <a:rPr lang="en-US" dirty="0"/>
              <a:t>Exercise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 xmlns:a16="http://schemas.microsoft.com/office/drawing/2014/main" id="{BA7F7F0D-1076-4B10-8ECE-EE960A98E171}"/>
                  </a:ext>
                </a:extLst>
              </p:cNvPr>
              <p:cNvSpPr>
                <a:spLocks noGrp="1"/>
              </p:cNvSpPr>
              <p:nvPr>
                <p:ph sz="quarter" idx="1"/>
              </p:nvPr>
            </p:nvSpPr>
            <p:spPr>
              <a:xfrm>
                <a:off x="457200" y="1219200"/>
                <a:ext cx="5318312" cy="4937760"/>
              </a:xfrm>
            </p:spPr>
            <p:txBody>
              <a:bodyPr/>
              <a:lstStyle/>
              <a:p>
                <a:r>
                  <a:rPr lang="en-US" dirty="0" smtClean="0"/>
                  <a:t>If you complete 10 trials based on policy </a:t>
                </a:r>
                <a14:m>
                  <m:oMath xmlns:m="http://schemas.openxmlformats.org/officeDocument/2006/math">
                    <m:r>
                      <a:rPr lang="en-US" b="0" i="1" smtClean="0">
                        <a:latin typeface="Cambria Math" panose="02040503050406030204" pitchFamily="18" charset="0"/>
                      </a:rPr>
                      <m:t>𝜋</m:t>
                    </m:r>
                  </m:oMath>
                </a14:m>
                <a:r>
                  <a:rPr lang="en-US" dirty="0"/>
                  <a:t>, would the computed state value given policy </a:t>
                </a:r>
                <a14:m>
                  <m:oMath xmlns:m="http://schemas.openxmlformats.org/officeDocument/2006/math">
                    <m:r>
                      <a:rPr lang="en-US" b="0" i="1" smtClean="0">
                        <a:latin typeface="Cambria Math" panose="02040503050406030204" pitchFamily="18" charset="0"/>
                      </a:rPr>
                      <m:t>𝜋</m:t>
                    </m:r>
                  </m:oMath>
                </a14:m>
                <a:r>
                  <a:rPr lang="en-US" dirty="0"/>
                  <a:t>, i.e.,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𝜋</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likely to be correct?  </a:t>
                </a:r>
              </a:p>
              <a:p>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BA7F7F0D-1076-4B10-8ECE-EE960A98E171}"/>
                  </a:ext>
                </a:extLst>
              </p:cNvPr>
              <p:cNvSpPr>
                <a:spLocks noGrp="1" noRot="1" noChangeAspect="1" noMove="1" noResize="1" noEditPoints="1" noAdjustHandles="1" noChangeArrowheads="1" noChangeShapeType="1" noTextEdit="1"/>
              </p:cNvSpPr>
              <p:nvPr>
                <p:ph sz="quarter" idx="1"/>
              </p:nvPr>
            </p:nvSpPr>
            <p:spPr>
              <a:xfrm>
                <a:off x="457200" y="1219200"/>
                <a:ext cx="5318312" cy="4937760"/>
              </a:xfrm>
              <a:blipFill rotWithShape="0">
                <a:blip r:embed="rId2"/>
                <a:stretch>
                  <a:fillRect l="-1147" t="-1235" r="-2523"/>
                </a:stretch>
              </a:blipFill>
            </p:spPr>
            <p:txBody>
              <a:bodyPr/>
              <a:lstStyle/>
              <a:p>
                <a:r>
                  <a:rPr lang="en-US">
                    <a:noFill/>
                  </a:rPr>
                  <a:t> </a:t>
                </a:r>
              </a:p>
            </p:txBody>
          </p:sp>
        </mc:Fallback>
      </mc:AlternateContent>
      <p:sp>
        <p:nvSpPr>
          <p:cNvPr id="4" name="Date Placeholder 3">
            <a:extLst>
              <a:ext uri="{FF2B5EF4-FFF2-40B4-BE49-F238E27FC236}">
                <a16:creationId xmlns="" xmlns:a16="http://schemas.microsoft.com/office/drawing/2014/main" id="{CBE05F57-393A-4F4C-84E6-8022384CCFFA}"/>
              </a:ext>
            </a:extLst>
          </p:cNvPr>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a:extLst>
              <a:ext uri="{FF2B5EF4-FFF2-40B4-BE49-F238E27FC236}">
                <a16:creationId xmlns="" xmlns:a16="http://schemas.microsoft.com/office/drawing/2014/main" id="{E81FECF4-410F-49FB-8556-FF5E0C5EBD0E}"/>
              </a:ext>
            </a:extLst>
          </p:cNvPr>
          <p:cNvSpPr>
            <a:spLocks noGrp="1"/>
          </p:cNvSpPr>
          <p:nvPr>
            <p:ph type="ftr" sz="quarter" idx="11"/>
          </p:nvPr>
        </p:nvSpPr>
        <p:spPr/>
        <p:txBody>
          <a:bodyPr/>
          <a:lstStyle/>
          <a:p>
            <a:r>
              <a:rPr lang="en-US"/>
              <a:t>Fei Fang</a:t>
            </a:r>
            <a:endParaRPr lang="en-US" dirty="0"/>
          </a:p>
        </p:txBody>
      </p:sp>
      <p:sp>
        <p:nvSpPr>
          <p:cNvPr id="6" name="Slide Number Placeholder 5">
            <a:extLst>
              <a:ext uri="{FF2B5EF4-FFF2-40B4-BE49-F238E27FC236}">
                <a16:creationId xmlns="" xmlns:a16="http://schemas.microsoft.com/office/drawing/2014/main" id="{F2109C7A-4C9B-4E8C-B81D-A324B4EDB0CA}"/>
              </a:ext>
            </a:extLst>
          </p:cNvPr>
          <p:cNvSpPr>
            <a:spLocks noGrp="1"/>
          </p:cNvSpPr>
          <p:nvPr>
            <p:ph type="sldNum" sz="quarter" idx="12"/>
          </p:nvPr>
        </p:nvSpPr>
        <p:spPr/>
        <p:txBody>
          <a:bodyPr/>
          <a:lstStyle/>
          <a:p>
            <a:fld id="{A3B20E47-2A4C-4221-B6B9-A2AC2F1C1077}" type="slidenum">
              <a:rPr lang="en-US" smtClean="0"/>
              <a:pPr/>
              <a:t>35</a:t>
            </a:fld>
            <a:endParaRPr lang="en-US" dirty="0"/>
          </a:p>
        </p:txBody>
      </p:sp>
      <p:pic>
        <p:nvPicPr>
          <p:cNvPr id="7" name="Picture 3">
            <a:extLst>
              <a:ext uri="{FF2B5EF4-FFF2-40B4-BE49-F238E27FC236}">
                <a16:creationId xmlns="" xmlns:a16="http://schemas.microsoft.com/office/drawing/2014/main" id="{3B4CCB2B-6EE4-4942-BAEE-A405A42A6AC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8" name="Rectangle 7">
            <a:extLst>
              <a:ext uri="{FF2B5EF4-FFF2-40B4-BE49-F238E27FC236}">
                <a16:creationId xmlns="" xmlns:a16="http://schemas.microsoft.com/office/drawing/2014/main" id="{3FBE1139-3864-4C25-BCB5-9B10FAE7CD75}"/>
              </a:ext>
            </a:extLst>
          </p:cNvPr>
          <p:cNvSpPr/>
          <p:nvPr/>
        </p:nvSpPr>
        <p:spPr>
          <a:xfrm>
            <a:off x="6861625" y="1160422"/>
            <a:ext cx="1368067" cy="369332"/>
          </a:xfrm>
          <a:prstGeom prst="rect">
            <a:avLst/>
          </a:prstGeom>
        </p:spPr>
        <p:txBody>
          <a:bodyPr wrap="none">
            <a:spAutoFit/>
          </a:bodyPr>
          <a:lstStyle/>
          <a:p>
            <a:r>
              <a:rPr lang="en-US" dirty="0"/>
              <a:t>Environment</a:t>
            </a:r>
          </a:p>
        </p:txBody>
      </p:sp>
      <p:sp>
        <p:nvSpPr>
          <p:cNvPr id="9" name="Rectangle 8">
            <a:extLst>
              <a:ext uri="{FF2B5EF4-FFF2-40B4-BE49-F238E27FC236}">
                <a16:creationId xmlns="" xmlns:a16="http://schemas.microsoft.com/office/drawing/2014/main" id="{E4481985-93FE-4720-B7F4-0B68B668A0B2}"/>
              </a:ext>
            </a:extLst>
          </p:cNvPr>
          <p:cNvSpPr/>
          <p:nvPr/>
        </p:nvSpPr>
        <p:spPr>
          <a:xfrm>
            <a:off x="7278180" y="4023082"/>
            <a:ext cx="727122" cy="369332"/>
          </a:xfrm>
          <a:prstGeom prst="rect">
            <a:avLst/>
          </a:prstGeom>
        </p:spPr>
        <p:txBody>
          <a:bodyPr wrap="none">
            <a:spAutoFit/>
          </a:bodyPr>
          <a:lstStyle/>
          <a:p>
            <a:r>
              <a:rPr lang="en-US" dirty="0"/>
              <a:t>Policy</a:t>
            </a:r>
          </a:p>
        </p:txBody>
      </p:sp>
      <p:grpSp>
        <p:nvGrpSpPr>
          <p:cNvPr id="10" name="Group 9">
            <a:extLst>
              <a:ext uri="{FF2B5EF4-FFF2-40B4-BE49-F238E27FC236}">
                <a16:creationId xmlns="" xmlns:a16="http://schemas.microsoft.com/office/drawing/2014/main" id="{8E2732A8-5865-475A-89D6-DF647EF93AA7}"/>
              </a:ext>
            </a:extLst>
          </p:cNvPr>
          <p:cNvGrpSpPr/>
          <p:nvPr/>
        </p:nvGrpSpPr>
        <p:grpSpPr>
          <a:xfrm>
            <a:off x="6282068" y="1525285"/>
            <a:ext cx="2581229" cy="2573212"/>
            <a:chOff x="748617" y="3058191"/>
            <a:chExt cx="3256079" cy="3245966"/>
          </a:xfrm>
        </p:grpSpPr>
        <p:pic>
          <p:nvPicPr>
            <p:cNvPr id="11" name="Picture 10">
              <a:extLst>
                <a:ext uri="{FF2B5EF4-FFF2-40B4-BE49-F238E27FC236}">
                  <a16:creationId xmlns="" xmlns:a16="http://schemas.microsoft.com/office/drawing/2014/main" id="{30747A49-2761-4B1D-A0D5-FABBDD48BB78}"/>
                </a:ext>
              </a:extLst>
            </p:cNvPr>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2" name="Picture 2">
              <a:extLst>
                <a:ext uri="{FF2B5EF4-FFF2-40B4-BE49-F238E27FC236}">
                  <a16:creationId xmlns="" xmlns:a16="http://schemas.microsoft.com/office/drawing/2014/main" id="{1A758A0D-20F3-46B9-BD3D-088A48F58FD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3" name="Rectangle 12"/>
              <p:cNvSpPr/>
              <p:nvPr/>
            </p:nvSpPr>
            <p:spPr>
              <a:xfrm>
                <a:off x="1243263" y="4488760"/>
                <a:ext cx="4572000" cy="1477328"/>
              </a:xfrm>
              <a:prstGeom prst="rect">
                <a:avLst/>
              </a:prstGeom>
            </p:spPr>
            <p:txBody>
              <a:bodyPr>
                <a:spAutoFit/>
              </a:bodyPr>
              <a:lstStyle/>
              <a:p>
                <a:r>
                  <a:rPr lang="en-US" dirty="0" smtClean="0">
                    <a:solidFill>
                      <a:schemeClr val="accent1"/>
                    </a:solidFill>
                  </a:rPr>
                  <a:t>No. Need a large number of trials to get a good estimation of </a:t>
                </a:r>
                <a14:m>
                  <m:oMath xmlns:m="http://schemas.openxmlformats.org/officeDocument/2006/math">
                    <m:r>
                      <a:rPr lang="en-US" b="0" i="1" smtClean="0">
                        <a:solidFill>
                          <a:schemeClr val="accent1"/>
                        </a:solidFill>
                        <a:latin typeface="Cambria Math" panose="02040503050406030204" pitchFamily="18" charset="0"/>
                      </a:rPr>
                      <m:t>𝑃</m:t>
                    </m:r>
                  </m:oMath>
                </a14:m>
                <a:r>
                  <a:rPr lang="en-US" dirty="0" smtClean="0">
                    <a:solidFill>
                      <a:schemeClr val="accent1"/>
                    </a:solidFill>
                  </a:rPr>
                  <a:t> and </a:t>
                </a:r>
                <a14:m>
                  <m:oMath xmlns:m="http://schemas.openxmlformats.org/officeDocument/2006/math">
                    <m:r>
                      <a:rPr lang="en-US" b="0" i="1" smtClean="0">
                        <a:solidFill>
                          <a:schemeClr val="accent1"/>
                        </a:solidFill>
                        <a:latin typeface="Cambria Math" panose="02040503050406030204" pitchFamily="18" charset="0"/>
                      </a:rPr>
                      <m:t>𝑅</m:t>
                    </m:r>
                  </m:oMath>
                </a14:m>
                <a:r>
                  <a:rPr lang="en-US" dirty="0" smtClean="0">
                    <a:solidFill>
                      <a:schemeClr val="accent1"/>
                    </a:solidFill>
                  </a:rPr>
                  <a:t>. If the estimation of </a:t>
                </a:r>
                <a14:m>
                  <m:oMath xmlns:m="http://schemas.openxmlformats.org/officeDocument/2006/math">
                    <m:r>
                      <a:rPr lang="en-US" b="0" i="1" smtClean="0">
                        <a:solidFill>
                          <a:schemeClr val="accent1"/>
                        </a:solidFill>
                        <a:latin typeface="Cambria Math" panose="02040503050406030204" pitchFamily="18" charset="0"/>
                      </a:rPr>
                      <m:t>𝑃</m:t>
                    </m:r>
                  </m:oMath>
                </a14:m>
                <a:r>
                  <a:rPr lang="en-US" dirty="0" smtClean="0">
                    <a:solidFill>
                      <a:schemeClr val="accent1"/>
                    </a:solidFill>
                  </a:rPr>
                  <a:t> and </a:t>
                </a:r>
                <a14:m>
                  <m:oMath xmlns:m="http://schemas.openxmlformats.org/officeDocument/2006/math">
                    <m:r>
                      <a:rPr lang="en-US" b="0" i="1" smtClean="0">
                        <a:solidFill>
                          <a:schemeClr val="accent1"/>
                        </a:solidFill>
                        <a:latin typeface="Cambria Math" panose="02040503050406030204" pitchFamily="18" charset="0"/>
                      </a:rPr>
                      <m:t>𝑅</m:t>
                    </m:r>
                  </m:oMath>
                </a14:m>
                <a:r>
                  <a:rPr lang="en-US" dirty="0" smtClean="0">
                    <a:solidFill>
                      <a:schemeClr val="accent1"/>
                    </a:solidFill>
                  </a:rPr>
                  <a:t> is far from accurate value, then the error is carried over to the estimation of value function.</a:t>
                </a:r>
                <a:endParaRPr lang="en-US" dirty="0">
                  <a:solidFill>
                    <a:schemeClr val="accent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243263" y="4488760"/>
                <a:ext cx="4572000" cy="1477328"/>
              </a:xfrm>
              <a:prstGeom prst="rect">
                <a:avLst/>
              </a:prstGeom>
              <a:blipFill rotWithShape="0">
                <a:blip r:embed="rId7"/>
                <a:stretch>
                  <a:fillRect l="-1200" t="-2058" r="-1200" b="-5350"/>
                </a:stretch>
              </a:blipFill>
            </p:spPr>
            <p:txBody>
              <a:bodyPr/>
              <a:lstStyle/>
              <a:p>
                <a:r>
                  <a:rPr lang="en-US">
                    <a:noFill/>
                  </a:rPr>
                  <a:t> </a:t>
                </a:r>
              </a:p>
            </p:txBody>
          </p:sp>
        </mc:Fallback>
      </mc:AlternateContent>
    </p:spTree>
    <p:extLst>
      <p:ext uri="{BB962C8B-B14F-4D97-AF65-F5344CB8AC3E}">
        <p14:creationId xmlns:p14="http://schemas.microsoft.com/office/powerpoint/2010/main" val="3382701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Model-Based Passive Reinforcement Learning</a:t>
            </a:r>
          </a:p>
        </p:txBody>
      </p:sp>
      <p:sp>
        <p:nvSpPr>
          <p:cNvPr id="3" name="Content Placeholder 2"/>
          <p:cNvSpPr>
            <a:spLocks noGrp="1"/>
          </p:cNvSpPr>
          <p:nvPr>
            <p:ph sz="quarter" idx="1"/>
          </p:nvPr>
        </p:nvSpPr>
        <p:spPr/>
        <p:txBody>
          <a:bodyPr/>
          <a:lstStyle/>
          <a:p>
            <a:r>
              <a:rPr lang="en-US" dirty="0" smtClean="0"/>
              <a:t>Advantage: Make good use of data</a:t>
            </a:r>
          </a:p>
          <a:p>
            <a:r>
              <a:rPr lang="en-US" dirty="0" smtClean="0"/>
              <a:t>Disadvantage: Require building the actual MDP model. Intractable if state space is too large</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36</a:t>
            </a:fld>
            <a:endParaRPr lang="en-US" dirty="0"/>
          </a:p>
        </p:txBody>
      </p:sp>
    </p:spTree>
    <p:extLst>
      <p:ext uri="{BB962C8B-B14F-4D97-AF65-F5344CB8AC3E}">
        <p14:creationId xmlns:p14="http://schemas.microsoft.com/office/powerpoint/2010/main" val="154351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p:txBody>
          <a:bodyPr>
            <a:normAutofit/>
          </a:bodyPr>
          <a:lstStyle/>
          <a:p>
            <a:r>
              <a:rPr lang="en-US" dirty="0" smtClean="0"/>
              <a:t>What is Reinforcement Learning</a:t>
            </a:r>
          </a:p>
          <a:p>
            <a:endParaRPr lang="en-US" dirty="0" smtClean="0"/>
          </a:p>
          <a:p>
            <a:r>
              <a:rPr lang="en-US" dirty="0" smtClean="0"/>
              <a:t>Passive RL</a:t>
            </a:r>
            <a:endParaRPr lang="en-US" dirty="0"/>
          </a:p>
          <a:p>
            <a:pPr lvl="1"/>
            <a:r>
              <a:rPr lang="en-US" dirty="0" smtClean="0"/>
              <a:t>Model-based </a:t>
            </a:r>
            <a:r>
              <a:rPr lang="en-US" dirty="0"/>
              <a:t>Passive RL</a:t>
            </a:r>
          </a:p>
          <a:p>
            <a:pPr lvl="1"/>
            <a:r>
              <a:rPr lang="en-US" dirty="0" smtClean="0">
                <a:solidFill>
                  <a:srgbClr val="0070C0"/>
                </a:solidFill>
              </a:rPr>
              <a:t>Model-free Passive RL</a:t>
            </a:r>
            <a:endParaRPr lang="en-US" dirty="0">
              <a:solidFill>
                <a:srgbClr val="0070C0"/>
              </a:solidFill>
            </a:endParaRPr>
          </a:p>
          <a:p>
            <a:pPr lvl="2"/>
            <a:r>
              <a:rPr lang="en-US" dirty="0"/>
              <a:t>Direct Utility Estimation</a:t>
            </a:r>
          </a:p>
          <a:p>
            <a:pPr lvl="2"/>
            <a:r>
              <a:rPr lang="en-US" dirty="0" smtClean="0"/>
              <a:t>Temporal </a:t>
            </a:r>
            <a:r>
              <a:rPr lang="en-US" dirty="0"/>
              <a:t>Difference Learning</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37</a:t>
            </a:fld>
            <a:endParaRPr lang="en-US" dirty="0"/>
          </a:p>
        </p:txBody>
      </p:sp>
    </p:spTree>
    <p:extLst>
      <p:ext uri="{BB962C8B-B14F-4D97-AF65-F5344CB8AC3E}">
        <p14:creationId xmlns:p14="http://schemas.microsoft.com/office/powerpoint/2010/main" val="1664702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Reinforcement Learning</a:t>
            </a:r>
          </a:p>
        </p:txBody>
      </p:sp>
      <p:sp>
        <p:nvSpPr>
          <p:cNvPr id="3" name="Content Placeholder 2"/>
          <p:cNvSpPr>
            <a:spLocks noGrp="1"/>
          </p:cNvSpPr>
          <p:nvPr>
            <p:ph sz="quarter" idx="1"/>
          </p:nvPr>
        </p:nvSpPr>
        <p:spPr>
          <a:xfrm>
            <a:off x="457200" y="1219199"/>
            <a:ext cx="3259873" cy="2572215"/>
          </a:xfrm>
        </p:spPr>
        <p:txBody>
          <a:bodyPr>
            <a:normAutofit/>
          </a:bodyPr>
          <a:lstStyle/>
          <a:p>
            <a:r>
              <a:rPr lang="en-US" dirty="0"/>
              <a:t>Two Approaches</a:t>
            </a:r>
          </a:p>
          <a:p>
            <a:pPr lvl="1"/>
            <a:r>
              <a:rPr lang="en-US" dirty="0"/>
              <a:t>Model-based: Build a model then evaluate</a:t>
            </a:r>
          </a:p>
          <a:p>
            <a:pPr lvl="1"/>
            <a:r>
              <a:rPr lang="en-US" dirty="0"/>
              <a:t>Model-free: Directly evaluate without building a model</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38</a:t>
            </a:fld>
            <a:endParaRPr lang="en-US" dirty="0"/>
          </a:p>
        </p:txBody>
      </p:sp>
      <p:sp>
        <p:nvSpPr>
          <p:cNvPr id="7" name="Freeform 6"/>
          <p:cNvSpPr>
            <a:spLocks/>
          </p:cNvSpPr>
          <p:nvPr/>
        </p:nvSpPr>
        <p:spPr bwMode="auto">
          <a:xfrm>
            <a:off x="4307146" y="1471210"/>
            <a:ext cx="2986157" cy="1387328"/>
          </a:xfrm>
          <a:custGeom>
            <a:avLst/>
            <a:gdLst>
              <a:gd name="T0" fmla="*/ 120 w 2104"/>
              <a:gd name="T1" fmla="*/ 184 h 1168"/>
              <a:gd name="T2" fmla="*/ 352 w 2104"/>
              <a:gd name="T3" fmla="*/ 248 h 1168"/>
              <a:gd name="T4" fmla="*/ 424 w 2104"/>
              <a:gd name="T5" fmla="*/ 232 h 1168"/>
              <a:gd name="T6" fmla="*/ 480 w 2104"/>
              <a:gd name="T7" fmla="*/ 176 h 1168"/>
              <a:gd name="T8" fmla="*/ 552 w 2104"/>
              <a:gd name="T9" fmla="*/ 128 h 1168"/>
              <a:gd name="T10" fmla="*/ 840 w 2104"/>
              <a:gd name="T11" fmla="*/ 0 h 1168"/>
              <a:gd name="T12" fmla="*/ 1056 w 2104"/>
              <a:gd name="T13" fmla="*/ 16 h 1168"/>
              <a:gd name="T14" fmla="*/ 1120 w 2104"/>
              <a:gd name="T15" fmla="*/ 56 h 1168"/>
              <a:gd name="T16" fmla="*/ 1152 w 2104"/>
              <a:gd name="T17" fmla="*/ 104 h 1168"/>
              <a:gd name="T18" fmla="*/ 1160 w 2104"/>
              <a:gd name="T19" fmla="*/ 152 h 1168"/>
              <a:gd name="T20" fmla="*/ 1216 w 2104"/>
              <a:gd name="T21" fmla="*/ 184 h 1168"/>
              <a:gd name="T22" fmla="*/ 1440 w 2104"/>
              <a:gd name="T23" fmla="*/ 208 h 1168"/>
              <a:gd name="T24" fmla="*/ 1800 w 2104"/>
              <a:gd name="T25" fmla="*/ 200 h 1168"/>
              <a:gd name="T26" fmla="*/ 1944 w 2104"/>
              <a:gd name="T27" fmla="*/ 240 h 1168"/>
              <a:gd name="T28" fmla="*/ 1960 w 2104"/>
              <a:gd name="T29" fmla="*/ 368 h 1168"/>
              <a:gd name="T30" fmla="*/ 1952 w 2104"/>
              <a:gd name="T31" fmla="*/ 392 h 1168"/>
              <a:gd name="T32" fmla="*/ 1904 w 2104"/>
              <a:gd name="T33" fmla="*/ 416 h 1168"/>
              <a:gd name="T34" fmla="*/ 1960 w 2104"/>
              <a:gd name="T35" fmla="*/ 512 h 1168"/>
              <a:gd name="T36" fmla="*/ 2088 w 2104"/>
              <a:gd name="T37" fmla="*/ 672 h 1168"/>
              <a:gd name="T38" fmla="*/ 2104 w 2104"/>
              <a:gd name="T39" fmla="*/ 696 h 1168"/>
              <a:gd name="T40" fmla="*/ 2048 w 2104"/>
              <a:gd name="T41" fmla="*/ 1024 h 1168"/>
              <a:gd name="T42" fmla="*/ 2008 w 2104"/>
              <a:gd name="T43" fmla="*/ 1064 h 1168"/>
              <a:gd name="T44" fmla="*/ 1888 w 2104"/>
              <a:gd name="T45" fmla="*/ 1056 h 1168"/>
              <a:gd name="T46" fmla="*/ 1768 w 2104"/>
              <a:gd name="T47" fmla="*/ 960 h 1168"/>
              <a:gd name="T48" fmla="*/ 1688 w 2104"/>
              <a:gd name="T49" fmla="*/ 944 h 1168"/>
              <a:gd name="T50" fmla="*/ 1592 w 2104"/>
              <a:gd name="T51" fmla="*/ 952 h 1168"/>
              <a:gd name="T52" fmla="*/ 1392 w 2104"/>
              <a:gd name="T53" fmla="*/ 1080 h 1168"/>
              <a:gd name="T54" fmla="*/ 1144 w 2104"/>
              <a:gd name="T55" fmla="*/ 1168 h 1168"/>
              <a:gd name="T56" fmla="*/ 1048 w 2104"/>
              <a:gd name="T57" fmla="*/ 1160 h 1168"/>
              <a:gd name="T58" fmla="*/ 1024 w 2104"/>
              <a:gd name="T59" fmla="*/ 1152 h 1168"/>
              <a:gd name="T60" fmla="*/ 976 w 2104"/>
              <a:gd name="T61" fmla="*/ 960 h 1168"/>
              <a:gd name="T62" fmla="*/ 944 w 2104"/>
              <a:gd name="T63" fmla="*/ 848 h 1168"/>
              <a:gd name="T64" fmla="*/ 744 w 2104"/>
              <a:gd name="T65" fmla="*/ 904 h 1168"/>
              <a:gd name="T66" fmla="*/ 424 w 2104"/>
              <a:gd name="T67" fmla="*/ 984 h 1168"/>
              <a:gd name="T68" fmla="*/ 328 w 2104"/>
              <a:gd name="T69" fmla="*/ 1008 h 1168"/>
              <a:gd name="T70" fmla="*/ 176 w 2104"/>
              <a:gd name="T71" fmla="*/ 992 h 1168"/>
              <a:gd name="T72" fmla="*/ 120 w 2104"/>
              <a:gd name="T73" fmla="*/ 920 h 1168"/>
              <a:gd name="T74" fmla="*/ 144 w 2104"/>
              <a:gd name="T75" fmla="*/ 808 h 1168"/>
              <a:gd name="T76" fmla="*/ 192 w 2104"/>
              <a:gd name="T77" fmla="*/ 776 h 1168"/>
              <a:gd name="T78" fmla="*/ 240 w 2104"/>
              <a:gd name="T79" fmla="*/ 760 h 1168"/>
              <a:gd name="T80" fmla="*/ 216 w 2104"/>
              <a:gd name="T81" fmla="*/ 608 h 1168"/>
              <a:gd name="T82" fmla="*/ 208 w 2104"/>
              <a:gd name="T83" fmla="*/ 584 h 1168"/>
              <a:gd name="T84" fmla="*/ 184 w 2104"/>
              <a:gd name="T85" fmla="*/ 576 h 1168"/>
              <a:gd name="T86" fmla="*/ 136 w 2104"/>
              <a:gd name="T87" fmla="*/ 544 h 1168"/>
              <a:gd name="T88" fmla="*/ 88 w 2104"/>
              <a:gd name="T89" fmla="*/ 528 h 1168"/>
              <a:gd name="T90" fmla="*/ 72 w 2104"/>
              <a:gd name="T91" fmla="*/ 496 h 1168"/>
              <a:gd name="T92" fmla="*/ 48 w 2104"/>
              <a:gd name="T93" fmla="*/ 464 h 1168"/>
              <a:gd name="T94" fmla="*/ 0 w 2104"/>
              <a:gd name="T95" fmla="*/ 320 h 1168"/>
              <a:gd name="T96" fmla="*/ 88 w 2104"/>
              <a:gd name="T97" fmla="*/ 192 h 1168"/>
              <a:gd name="T98" fmla="*/ 160 w 2104"/>
              <a:gd name="T99" fmla="*/ 216 h 1168"/>
              <a:gd name="T100" fmla="*/ 120 w 2104"/>
              <a:gd name="T101" fmla="*/ 184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4" h="1168">
                <a:moveTo>
                  <a:pt x="120" y="184"/>
                </a:moveTo>
                <a:cubicBezTo>
                  <a:pt x="229" y="242"/>
                  <a:pt x="242" y="261"/>
                  <a:pt x="352" y="248"/>
                </a:cubicBezTo>
                <a:cubicBezTo>
                  <a:pt x="375" y="240"/>
                  <a:pt x="401" y="242"/>
                  <a:pt x="424" y="232"/>
                </a:cubicBezTo>
                <a:cubicBezTo>
                  <a:pt x="499" y="197"/>
                  <a:pt x="438" y="212"/>
                  <a:pt x="480" y="176"/>
                </a:cubicBezTo>
                <a:cubicBezTo>
                  <a:pt x="501" y="157"/>
                  <a:pt x="531" y="148"/>
                  <a:pt x="552" y="128"/>
                </a:cubicBezTo>
                <a:cubicBezTo>
                  <a:pt x="631" y="48"/>
                  <a:pt x="731" y="10"/>
                  <a:pt x="840" y="0"/>
                </a:cubicBezTo>
                <a:cubicBezTo>
                  <a:pt x="912" y="5"/>
                  <a:pt x="984" y="7"/>
                  <a:pt x="1056" y="16"/>
                </a:cubicBezTo>
                <a:cubicBezTo>
                  <a:pt x="1083" y="19"/>
                  <a:pt x="1103" y="35"/>
                  <a:pt x="1120" y="56"/>
                </a:cubicBezTo>
                <a:cubicBezTo>
                  <a:pt x="1131" y="71"/>
                  <a:pt x="1152" y="104"/>
                  <a:pt x="1152" y="104"/>
                </a:cubicBezTo>
                <a:cubicBezTo>
                  <a:pt x="1154" y="120"/>
                  <a:pt x="1153" y="137"/>
                  <a:pt x="1160" y="152"/>
                </a:cubicBezTo>
                <a:cubicBezTo>
                  <a:pt x="1171" y="177"/>
                  <a:pt x="1193" y="179"/>
                  <a:pt x="1216" y="184"/>
                </a:cubicBezTo>
                <a:cubicBezTo>
                  <a:pt x="1294" y="198"/>
                  <a:pt x="1356" y="203"/>
                  <a:pt x="1440" y="208"/>
                </a:cubicBezTo>
                <a:cubicBezTo>
                  <a:pt x="1631" y="183"/>
                  <a:pt x="1611" y="172"/>
                  <a:pt x="1800" y="200"/>
                </a:cubicBezTo>
                <a:cubicBezTo>
                  <a:pt x="1848" y="207"/>
                  <a:pt x="1893" y="232"/>
                  <a:pt x="1944" y="240"/>
                </a:cubicBezTo>
                <a:cubicBezTo>
                  <a:pt x="2008" y="261"/>
                  <a:pt x="1981" y="318"/>
                  <a:pt x="1960" y="368"/>
                </a:cubicBezTo>
                <a:cubicBezTo>
                  <a:pt x="1956" y="375"/>
                  <a:pt x="1957" y="385"/>
                  <a:pt x="1952" y="392"/>
                </a:cubicBezTo>
                <a:cubicBezTo>
                  <a:pt x="1940" y="406"/>
                  <a:pt x="1919" y="410"/>
                  <a:pt x="1904" y="416"/>
                </a:cubicBezTo>
                <a:cubicBezTo>
                  <a:pt x="1885" y="488"/>
                  <a:pt x="1908" y="477"/>
                  <a:pt x="1960" y="512"/>
                </a:cubicBezTo>
                <a:cubicBezTo>
                  <a:pt x="1990" y="572"/>
                  <a:pt x="2031" y="634"/>
                  <a:pt x="2088" y="672"/>
                </a:cubicBezTo>
                <a:cubicBezTo>
                  <a:pt x="2093" y="680"/>
                  <a:pt x="2104" y="686"/>
                  <a:pt x="2104" y="696"/>
                </a:cubicBezTo>
                <a:cubicBezTo>
                  <a:pt x="2101" y="729"/>
                  <a:pt x="2065" y="965"/>
                  <a:pt x="2048" y="1024"/>
                </a:cubicBezTo>
                <a:cubicBezTo>
                  <a:pt x="2041" y="1046"/>
                  <a:pt x="2025" y="1052"/>
                  <a:pt x="2008" y="1064"/>
                </a:cubicBezTo>
                <a:cubicBezTo>
                  <a:pt x="1968" y="1061"/>
                  <a:pt x="1926" y="1066"/>
                  <a:pt x="1888" y="1056"/>
                </a:cubicBezTo>
                <a:cubicBezTo>
                  <a:pt x="1831" y="1041"/>
                  <a:pt x="1807" y="991"/>
                  <a:pt x="1768" y="960"/>
                </a:cubicBezTo>
                <a:cubicBezTo>
                  <a:pt x="1746" y="943"/>
                  <a:pt x="1714" y="947"/>
                  <a:pt x="1688" y="944"/>
                </a:cubicBezTo>
                <a:cubicBezTo>
                  <a:pt x="1656" y="946"/>
                  <a:pt x="1623" y="946"/>
                  <a:pt x="1592" y="952"/>
                </a:cubicBezTo>
                <a:cubicBezTo>
                  <a:pt x="1516" y="965"/>
                  <a:pt x="1455" y="1044"/>
                  <a:pt x="1392" y="1080"/>
                </a:cubicBezTo>
                <a:cubicBezTo>
                  <a:pt x="1311" y="1124"/>
                  <a:pt x="1229" y="1139"/>
                  <a:pt x="1144" y="1168"/>
                </a:cubicBezTo>
                <a:cubicBezTo>
                  <a:pt x="1112" y="1165"/>
                  <a:pt x="1079" y="1164"/>
                  <a:pt x="1048" y="1160"/>
                </a:cubicBezTo>
                <a:cubicBezTo>
                  <a:pt x="1039" y="1158"/>
                  <a:pt x="1028" y="1158"/>
                  <a:pt x="1024" y="1152"/>
                </a:cubicBezTo>
                <a:cubicBezTo>
                  <a:pt x="988" y="1102"/>
                  <a:pt x="994" y="1016"/>
                  <a:pt x="976" y="960"/>
                </a:cubicBezTo>
                <a:cubicBezTo>
                  <a:pt x="975" y="953"/>
                  <a:pt x="985" y="857"/>
                  <a:pt x="944" y="848"/>
                </a:cubicBezTo>
                <a:cubicBezTo>
                  <a:pt x="892" y="836"/>
                  <a:pt x="792" y="895"/>
                  <a:pt x="744" y="904"/>
                </a:cubicBezTo>
                <a:cubicBezTo>
                  <a:pt x="634" y="922"/>
                  <a:pt x="532" y="971"/>
                  <a:pt x="424" y="984"/>
                </a:cubicBezTo>
                <a:cubicBezTo>
                  <a:pt x="360" y="1005"/>
                  <a:pt x="392" y="997"/>
                  <a:pt x="328" y="1008"/>
                </a:cubicBezTo>
                <a:cubicBezTo>
                  <a:pt x="277" y="1004"/>
                  <a:pt x="220" y="1017"/>
                  <a:pt x="176" y="992"/>
                </a:cubicBezTo>
                <a:cubicBezTo>
                  <a:pt x="149" y="976"/>
                  <a:pt x="120" y="920"/>
                  <a:pt x="120" y="920"/>
                </a:cubicBezTo>
                <a:cubicBezTo>
                  <a:pt x="122" y="898"/>
                  <a:pt x="119" y="832"/>
                  <a:pt x="144" y="808"/>
                </a:cubicBezTo>
                <a:cubicBezTo>
                  <a:pt x="157" y="794"/>
                  <a:pt x="173" y="782"/>
                  <a:pt x="192" y="776"/>
                </a:cubicBezTo>
                <a:cubicBezTo>
                  <a:pt x="208" y="770"/>
                  <a:pt x="240" y="760"/>
                  <a:pt x="240" y="760"/>
                </a:cubicBezTo>
                <a:cubicBezTo>
                  <a:pt x="271" y="712"/>
                  <a:pt x="238" y="653"/>
                  <a:pt x="216" y="608"/>
                </a:cubicBezTo>
                <a:cubicBezTo>
                  <a:pt x="212" y="600"/>
                  <a:pt x="213" y="589"/>
                  <a:pt x="208" y="584"/>
                </a:cubicBezTo>
                <a:cubicBezTo>
                  <a:pt x="202" y="578"/>
                  <a:pt x="191" y="580"/>
                  <a:pt x="184" y="576"/>
                </a:cubicBezTo>
                <a:cubicBezTo>
                  <a:pt x="167" y="566"/>
                  <a:pt x="154" y="550"/>
                  <a:pt x="136" y="544"/>
                </a:cubicBezTo>
                <a:cubicBezTo>
                  <a:pt x="120" y="538"/>
                  <a:pt x="88" y="528"/>
                  <a:pt x="88" y="528"/>
                </a:cubicBezTo>
                <a:cubicBezTo>
                  <a:pt x="82" y="517"/>
                  <a:pt x="78" y="506"/>
                  <a:pt x="72" y="496"/>
                </a:cubicBezTo>
                <a:cubicBezTo>
                  <a:pt x="64" y="484"/>
                  <a:pt x="54" y="475"/>
                  <a:pt x="48" y="464"/>
                </a:cubicBezTo>
                <a:cubicBezTo>
                  <a:pt x="23" y="420"/>
                  <a:pt x="9" y="368"/>
                  <a:pt x="0" y="320"/>
                </a:cubicBezTo>
                <a:cubicBezTo>
                  <a:pt x="10" y="238"/>
                  <a:pt x="6" y="219"/>
                  <a:pt x="88" y="192"/>
                </a:cubicBezTo>
                <a:cubicBezTo>
                  <a:pt x="165" y="200"/>
                  <a:pt x="160" y="175"/>
                  <a:pt x="160" y="216"/>
                </a:cubicBezTo>
                <a:lnTo>
                  <a:pt x="120" y="184"/>
                </a:lnTo>
                <a:close/>
              </a:path>
            </a:pathLst>
          </a:custGeom>
          <a:solidFill>
            <a:schemeClr val="accent1"/>
          </a:solidFill>
          <a:ln w="12700">
            <a:solidFill>
              <a:schemeClr val="tx1"/>
            </a:solidFill>
            <a:round/>
            <a:headEnd/>
            <a:tailEnd/>
          </a:ln>
        </p:spPr>
        <p:txBody>
          <a:bodyPr wrap="none" anchor="ctr"/>
          <a:lstStyle/>
          <a:p>
            <a:endParaRPr lang="en-US">
              <a:latin typeface="CMU Serif Roman" charset="0"/>
              <a:ea typeface="CMU Serif Roman" charset="0"/>
              <a:cs typeface="CMU Serif Roman" charset="0"/>
            </a:endParaRPr>
          </a:p>
        </p:txBody>
      </p:sp>
      <p:sp>
        <p:nvSpPr>
          <p:cNvPr id="8" name="Rectangle 7"/>
          <p:cNvSpPr>
            <a:spLocks noChangeArrowheads="1"/>
          </p:cNvSpPr>
          <p:nvPr/>
        </p:nvSpPr>
        <p:spPr bwMode="auto">
          <a:xfrm>
            <a:off x="5051617" y="1712827"/>
            <a:ext cx="1189172" cy="6463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dirty="0">
                <a:solidFill>
                  <a:schemeClr val="bg1"/>
                </a:solidFill>
                <a:latin typeface="CMU Serif Roman" charset="0"/>
                <a:ea typeface="CMU Serif Roman" charset="0"/>
                <a:cs typeface="CMU Serif Roman" charset="0"/>
              </a:rPr>
              <a:t>Transition</a:t>
            </a:r>
          </a:p>
          <a:p>
            <a:pPr algn="ctr"/>
            <a:r>
              <a:rPr lang="en-US" dirty="0">
                <a:solidFill>
                  <a:schemeClr val="bg1"/>
                </a:solidFill>
                <a:latin typeface="CMU Serif Roman" charset="0"/>
                <a:ea typeface="CMU Serif Roman" charset="0"/>
                <a:cs typeface="CMU Serif Roman" charset="0"/>
              </a:rPr>
              <a:t>Model?</a:t>
            </a:r>
          </a:p>
        </p:txBody>
      </p:sp>
      <p:grpSp>
        <p:nvGrpSpPr>
          <p:cNvPr id="9" name="Group 8"/>
          <p:cNvGrpSpPr>
            <a:grpSpLocks/>
          </p:cNvGrpSpPr>
          <p:nvPr/>
        </p:nvGrpSpPr>
        <p:grpSpPr bwMode="auto">
          <a:xfrm>
            <a:off x="8903586" y="9607385"/>
            <a:ext cx="125272" cy="464228"/>
            <a:chOff x="2496" y="2928"/>
            <a:chExt cx="432" cy="528"/>
          </a:xfrm>
        </p:grpSpPr>
        <p:sp>
          <p:nvSpPr>
            <p:cNvPr id="10" name="AutoShape 6"/>
            <p:cNvSpPr>
              <a:spLocks noChangeArrowheads="1"/>
            </p:cNvSpPr>
            <p:nvPr/>
          </p:nvSpPr>
          <p:spPr bwMode="auto">
            <a:xfrm>
              <a:off x="2496" y="3024"/>
              <a:ext cx="240" cy="432"/>
            </a:xfrm>
            <a:prstGeom prst="can">
              <a:avLst>
                <a:gd name="adj" fmla="val 45000"/>
              </a:avLst>
            </a:prstGeom>
            <a:solidFill>
              <a:schemeClr val="bg2"/>
            </a:solidFill>
            <a:ln w="9525">
              <a:solidFill>
                <a:schemeClr val="tx1"/>
              </a:solidFill>
              <a:round/>
              <a:headEnd/>
              <a:tailEnd/>
            </a:ln>
          </p:spPr>
          <p:txBody>
            <a:bodyPr wrap="none" anchor="ctr"/>
            <a:lstStyle/>
            <a:p>
              <a:endParaRPr lang="en-US">
                <a:latin typeface="CMU Serif Roman" charset="0"/>
                <a:ea typeface="CMU Serif Roman" charset="0"/>
                <a:cs typeface="CMU Serif Roman" charset="0"/>
              </a:endParaRPr>
            </a:p>
          </p:txBody>
        </p:sp>
        <p:sp>
          <p:nvSpPr>
            <p:cNvPr id="11" name="AutoShape 7"/>
            <p:cNvSpPr>
              <a:spLocks noChangeArrowheads="1"/>
            </p:cNvSpPr>
            <p:nvPr/>
          </p:nvSpPr>
          <p:spPr bwMode="auto">
            <a:xfrm>
              <a:off x="2544" y="2928"/>
              <a:ext cx="144" cy="144"/>
            </a:xfrm>
            <a:prstGeom prst="can">
              <a:avLst>
                <a:gd name="adj" fmla="val 25000"/>
              </a:avLst>
            </a:prstGeom>
            <a:solidFill>
              <a:schemeClr val="bg2"/>
            </a:solidFill>
            <a:ln w="9525">
              <a:solidFill>
                <a:schemeClr val="tx1"/>
              </a:solidFill>
              <a:round/>
              <a:headEnd/>
              <a:tailEnd/>
            </a:ln>
          </p:spPr>
          <p:txBody>
            <a:bodyPr wrap="none" anchor="ctr"/>
            <a:lstStyle/>
            <a:p>
              <a:endParaRPr lang="en-US">
                <a:latin typeface="CMU Serif Roman" charset="0"/>
                <a:ea typeface="CMU Serif Roman" charset="0"/>
                <a:cs typeface="CMU Serif Roman" charset="0"/>
              </a:endParaRPr>
            </a:p>
          </p:txBody>
        </p:sp>
        <p:sp>
          <p:nvSpPr>
            <p:cNvPr id="12" name="Line 8"/>
            <p:cNvSpPr>
              <a:spLocks noChangeShapeType="1"/>
            </p:cNvSpPr>
            <p:nvPr/>
          </p:nvSpPr>
          <p:spPr bwMode="auto">
            <a:xfrm>
              <a:off x="2688" y="3168"/>
              <a:ext cx="192"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CMU Serif Roman" charset="0"/>
                <a:ea typeface="CMU Serif Roman" charset="0"/>
                <a:cs typeface="CMU Serif Roman" charset="0"/>
              </a:endParaRPr>
            </a:p>
          </p:txBody>
        </p:sp>
        <p:sp>
          <p:nvSpPr>
            <p:cNvPr id="13" name="Line 9"/>
            <p:cNvSpPr>
              <a:spLocks noChangeShapeType="1"/>
            </p:cNvSpPr>
            <p:nvPr/>
          </p:nvSpPr>
          <p:spPr bwMode="auto">
            <a:xfrm flipV="1">
              <a:off x="2880" y="3120"/>
              <a:ext cx="48"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CMU Serif Roman" charset="0"/>
                <a:ea typeface="CMU Serif Roman" charset="0"/>
                <a:cs typeface="CMU Serif Roman" charset="0"/>
              </a:endParaRPr>
            </a:p>
          </p:txBody>
        </p:sp>
        <p:sp>
          <p:nvSpPr>
            <p:cNvPr id="14" name="Line 10"/>
            <p:cNvSpPr>
              <a:spLocks noChangeShapeType="1"/>
            </p:cNvSpPr>
            <p:nvPr/>
          </p:nvSpPr>
          <p:spPr bwMode="auto">
            <a:xfrm>
              <a:off x="2880" y="3168"/>
              <a:ext cx="48" cy="4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CMU Serif Roman" charset="0"/>
                <a:ea typeface="CMU Serif Roman" charset="0"/>
                <a:cs typeface="CMU Serif Roman" charset="0"/>
              </a:endParaRPr>
            </a:p>
          </p:txBody>
        </p:sp>
      </p:grpSp>
      <p:sp>
        <p:nvSpPr>
          <p:cNvPr id="15" name="Rectangle 14"/>
          <p:cNvSpPr>
            <a:spLocks noChangeArrowheads="1"/>
          </p:cNvSpPr>
          <p:nvPr/>
        </p:nvSpPr>
        <p:spPr bwMode="auto">
          <a:xfrm>
            <a:off x="5177965" y="5758582"/>
            <a:ext cx="936475"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dirty="0"/>
              <a:t>Agent</a:t>
            </a:r>
          </a:p>
        </p:txBody>
      </p:sp>
      <p:sp>
        <p:nvSpPr>
          <p:cNvPr id="16" name="Arc 12"/>
          <p:cNvSpPr>
            <a:spLocks/>
          </p:cNvSpPr>
          <p:nvPr/>
        </p:nvSpPr>
        <p:spPr bwMode="auto">
          <a:xfrm flipV="1">
            <a:off x="6364546" y="2466404"/>
            <a:ext cx="1684647" cy="2682004"/>
          </a:xfrm>
          <a:custGeom>
            <a:avLst/>
            <a:gdLst>
              <a:gd name="G0" fmla="+- 0 0 0"/>
              <a:gd name="G1" fmla="+- 21600 0 0"/>
              <a:gd name="G2" fmla="+- 21600 0 0"/>
              <a:gd name="T0" fmla="*/ 0 w 21600"/>
              <a:gd name="T1" fmla="*/ 0 h 39296"/>
              <a:gd name="T2" fmla="*/ 12385 w 21600"/>
              <a:gd name="T3" fmla="*/ 39296 h 39296"/>
              <a:gd name="T4" fmla="*/ 0 w 21600"/>
              <a:gd name="T5" fmla="*/ 21600 h 39296"/>
            </a:gdLst>
            <a:ahLst/>
            <a:cxnLst>
              <a:cxn ang="0">
                <a:pos x="T0" y="T1"/>
              </a:cxn>
              <a:cxn ang="0">
                <a:pos x="T2" y="T3"/>
              </a:cxn>
              <a:cxn ang="0">
                <a:pos x="T4" y="T5"/>
              </a:cxn>
            </a:cxnLst>
            <a:rect l="0" t="0" r="r" b="b"/>
            <a:pathLst>
              <a:path w="21600" h="39296" fill="none" extrusionOk="0">
                <a:moveTo>
                  <a:pt x="0" y="-1"/>
                </a:moveTo>
                <a:cubicBezTo>
                  <a:pt x="11929" y="0"/>
                  <a:pt x="21600" y="9670"/>
                  <a:pt x="21600" y="21600"/>
                </a:cubicBezTo>
                <a:cubicBezTo>
                  <a:pt x="21600" y="28649"/>
                  <a:pt x="18160" y="35254"/>
                  <a:pt x="12385" y="39296"/>
                </a:cubicBezTo>
              </a:path>
              <a:path w="21600" h="39296" stroke="0" extrusionOk="0">
                <a:moveTo>
                  <a:pt x="0" y="-1"/>
                </a:moveTo>
                <a:cubicBezTo>
                  <a:pt x="11929" y="0"/>
                  <a:pt x="21600" y="9670"/>
                  <a:pt x="21600" y="21600"/>
                </a:cubicBezTo>
                <a:cubicBezTo>
                  <a:pt x="21600" y="28649"/>
                  <a:pt x="18160" y="35254"/>
                  <a:pt x="12385" y="39296"/>
                </a:cubicBezTo>
                <a:lnTo>
                  <a:pt x="0" y="21600"/>
                </a:lnTo>
                <a:close/>
              </a:path>
            </a:pathLst>
          </a:custGeom>
          <a:noFill/>
          <a:ln w="28575">
            <a:solidFill>
              <a:schemeClr val="tx1"/>
            </a:solidFill>
            <a:round/>
            <a:headEnd/>
            <a:tailEnd type="triangle" w="med" len="med"/>
          </a:ln>
          <a:extLst>
            <a:ext uri="{909E8E84-426E-40dd-AFC4-6F175D3DCCD1}">
              <a14:hiddenFill xmlns:a14="http://schemas.microsoft.com/office/drawing/2010/main" xmlns="">
                <a:solidFill>
                  <a:schemeClr val="accent1"/>
                </a:solidFill>
              </a14:hiddenFill>
            </a:ext>
          </a:extLst>
        </p:spPr>
        <p:txBody>
          <a:bodyPr wrap="none" anchor="ctr"/>
          <a:lstStyle/>
          <a:p>
            <a:endParaRPr lang="en-US">
              <a:latin typeface="CMU Serif Roman" charset="0"/>
              <a:ea typeface="CMU Serif Roman" charset="0"/>
              <a:cs typeface="CMU Serif Roman" charset="0"/>
            </a:endParaRPr>
          </a:p>
        </p:txBody>
      </p:sp>
      <p:sp>
        <p:nvSpPr>
          <p:cNvPr id="17" name="Arc 13"/>
          <p:cNvSpPr>
            <a:spLocks/>
          </p:cNvSpPr>
          <p:nvPr/>
        </p:nvSpPr>
        <p:spPr bwMode="auto">
          <a:xfrm rot="16200000" flipH="1">
            <a:off x="3128820" y="2990014"/>
            <a:ext cx="2387736" cy="1340516"/>
          </a:xfrm>
          <a:custGeom>
            <a:avLst/>
            <a:gdLst>
              <a:gd name="G0" fmla="+- 17991 0 0"/>
              <a:gd name="G1" fmla="+- 21600 0 0"/>
              <a:gd name="G2" fmla="+- 21600 0 0"/>
              <a:gd name="T0" fmla="*/ 0 w 39591"/>
              <a:gd name="T1" fmla="*/ 9648 h 21600"/>
              <a:gd name="T2" fmla="*/ 39591 w 39591"/>
              <a:gd name="T3" fmla="*/ 21600 h 21600"/>
              <a:gd name="T4" fmla="*/ 17991 w 39591"/>
              <a:gd name="T5" fmla="*/ 21600 h 21600"/>
            </a:gdLst>
            <a:ahLst/>
            <a:cxnLst>
              <a:cxn ang="0">
                <a:pos x="T0" y="T1"/>
              </a:cxn>
              <a:cxn ang="0">
                <a:pos x="T2" y="T3"/>
              </a:cxn>
              <a:cxn ang="0">
                <a:pos x="T4" y="T5"/>
              </a:cxn>
            </a:cxnLst>
            <a:rect l="0" t="0" r="r" b="b"/>
            <a:pathLst>
              <a:path w="39591" h="21600" fill="none" extrusionOk="0">
                <a:moveTo>
                  <a:pt x="-1" y="9647"/>
                </a:moveTo>
                <a:cubicBezTo>
                  <a:pt x="4002" y="3621"/>
                  <a:pt x="10756" y="-1"/>
                  <a:pt x="17991" y="-1"/>
                </a:cubicBezTo>
                <a:cubicBezTo>
                  <a:pt x="29920" y="-1"/>
                  <a:pt x="39591" y="9670"/>
                  <a:pt x="39591" y="21600"/>
                </a:cubicBezTo>
              </a:path>
              <a:path w="39591" h="21600" stroke="0" extrusionOk="0">
                <a:moveTo>
                  <a:pt x="-1" y="9647"/>
                </a:moveTo>
                <a:cubicBezTo>
                  <a:pt x="4002" y="3621"/>
                  <a:pt x="10756" y="-1"/>
                  <a:pt x="17991" y="-1"/>
                </a:cubicBezTo>
                <a:cubicBezTo>
                  <a:pt x="29920" y="-1"/>
                  <a:pt x="39591" y="9670"/>
                  <a:pt x="39591" y="21600"/>
                </a:cubicBezTo>
                <a:lnTo>
                  <a:pt x="17991" y="21600"/>
                </a:lnTo>
                <a:close/>
              </a:path>
            </a:pathLst>
          </a:custGeom>
          <a:noFill/>
          <a:ln w="28575">
            <a:solidFill>
              <a:schemeClr val="tx1"/>
            </a:solidFill>
            <a:round/>
            <a:headEnd/>
            <a:tailEnd type="triangle" w="med" len="med"/>
          </a:ln>
          <a:extLst>
            <a:ext uri="{909E8E84-426E-40dd-AFC4-6F175D3DCCD1}">
              <a14:hiddenFill xmlns:a14="http://schemas.microsoft.com/office/drawing/2010/main" xmlns="">
                <a:solidFill>
                  <a:schemeClr val="accent1"/>
                </a:solidFill>
              </a14:hiddenFill>
            </a:ext>
          </a:extLst>
        </p:spPr>
        <p:txBody>
          <a:bodyPr wrap="none" anchor="ctr"/>
          <a:lstStyle/>
          <a:p>
            <a:endParaRPr lang="en-US">
              <a:latin typeface="CMU Serif Roman" charset="0"/>
              <a:ea typeface="CMU Serif Roman" charset="0"/>
              <a:cs typeface="CMU Serif Roman" charset="0"/>
            </a:endParaRPr>
          </a:p>
        </p:txBody>
      </p:sp>
      <p:sp>
        <p:nvSpPr>
          <p:cNvPr id="18" name="Rectangle 17"/>
          <p:cNvSpPr>
            <a:spLocks noChangeArrowheads="1"/>
          </p:cNvSpPr>
          <p:nvPr/>
        </p:nvSpPr>
        <p:spPr bwMode="auto">
          <a:xfrm>
            <a:off x="8078473" y="3698076"/>
            <a:ext cx="1021433"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dirty="0">
                <a:latin typeface="CMU Serif Roman" charset="0"/>
                <a:ea typeface="CMU Serif Roman" charset="0"/>
                <a:cs typeface="CMU Serif Roman" charset="0"/>
              </a:rPr>
              <a:t>Action</a:t>
            </a:r>
          </a:p>
        </p:txBody>
      </p:sp>
      <p:sp>
        <p:nvSpPr>
          <p:cNvPr id="19" name="Rectangle 18"/>
          <p:cNvSpPr>
            <a:spLocks noChangeArrowheads="1"/>
          </p:cNvSpPr>
          <p:nvPr/>
        </p:nvSpPr>
        <p:spPr bwMode="auto">
          <a:xfrm>
            <a:off x="3661772" y="3751082"/>
            <a:ext cx="798617"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dirty="0">
                <a:latin typeface="CMU Serif Roman" charset="0"/>
                <a:ea typeface="CMU Serif Roman" charset="0"/>
                <a:cs typeface="CMU Serif Roman" charset="0"/>
              </a:rPr>
              <a:t>State</a:t>
            </a:r>
          </a:p>
        </p:txBody>
      </p:sp>
      <p:pic>
        <p:nvPicPr>
          <p:cNvPr id="20" name="Picture 19" descr="Best_Cookie-20"/>
          <p:cNvPicPr>
            <a:picLocks noChangeAspect="1" noChangeArrowheads="1"/>
          </p:cNvPicPr>
          <p:nvPr/>
        </p:nvPicPr>
        <p:blipFill>
          <a:blip r:embed="rId2" cstate="print">
            <a:extLst>
              <a:ext uri="{28A0092B-C50C-407E-A947-70E740481C1C}">
                <a14:useLocalDpi xmlns:a14="http://schemas.microsoft.com/office/drawing/2010/main" val="0"/>
              </a:ext>
            </a:extLst>
          </a:blip>
          <a:srcRect l="19029" t="14603" r="13095" b="18997"/>
          <a:stretch>
            <a:fillRect/>
          </a:stretch>
        </p:blipFill>
        <p:spPr bwMode="auto">
          <a:xfrm>
            <a:off x="3621346" y="4930340"/>
            <a:ext cx="685800" cy="669925"/>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Line 17"/>
          <p:cNvSpPr>
            <a:spLocks noChangeShapeType="1"/>
          </p:cNvSpPr>
          <p:nvPr/>
        </p:nvSpPr>
        <p:spPr bwMode="auto">
          <a:xfrm>
            <a:off x="4383346" y="5235140"/>
            <a:ext cx="609600" cy="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CMU Serif Roman" charset="0"/>
              <a:ea typeface="CMU Serif Roman" charset="0"/>
              <a:cs typeface="CMU Serif Roman" charset="0"/>
            </a:endParaRPr>
          </a:p>
        </p:txBody>
      </p:sp>
      <p:sp>
        <p:nvSpPr>
          <p:cNvPr id="22" name="Rectangle 21"/>
          <p:cNvSpPr>
            <a:spLocks noChangeArrowheads="1"/>
          </p:cNvSpPr>
          <p:nvPr/>
        </p:nvSpPr>
        <p:spPr bwMode="auto">
          <a:xfrm>
            <a:off x="1703272" y="5189856"/>
            <a:ext cx="2122697" cy="4616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r>
              <a:rPr lang="en-US" dirty="0">
                <a:latin typeface="CMU Serif Roman" charset="0"/>
                <a:ea typeface="CMU Serif Roman" charset="0"/>
                <a:cs typeface="CMU Serif Roman" charset="0"/>
              </a:rPr>
              <a:t>Reward model?</a:t>
            </a:r>
          </a:p>
        </p:txBody>
      </p:sp>
      <mc:AlternateContent xmlns:mc="http://schemas.openxmlformats.org/markup-compatibility/2006" xmlns:a14="http://schemas.microsoft.com/office/drawing/2010/main">
        <mc:Choice Requires="a14">
          <p:sp>
            <p:nvSpPr>
              <p:cNvPr id="23" name="Cloud Callout 22"/>
              <p:cNvSpPr/>
              <p:nvPr/>
            </p:nvSpPr>
            <p:spPr>
              <a:xfrm>
                <a:off x="5364034" y="3099118"/>
                <a:ext cx="2456688" cy="1411561"/>
              </a:xfrm>
              <a:prstGeom prst="cloudCallo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sSup>
                      <m:sSupPr>
                        <m:ctrlPr>
                          <a:rPr lang="en-US" sz="2000" b="0" i="1" smtClean="0">
                            <a:solidFill>
                              <a:schemeClr val="tx1"/>
                            </a:solidFill>
                            <a:latin typeface="Cambria Math" panose="02040503050406030204" pitchFamily="18" charset="0"/>
                            <a:ea typeface="CMU Serif Roman" charset="0"/>
                            <a:cs typeface="CMU Serif Roman" charset="0"/>
                          </a:rPr>
                        </m:ctrlPr>
                      </m:sSupPr>
                      <m:e>
                        <m:r>
                          <a:rPr lang="en-US" sz="2000" b="0" i="1" smtClean="0">
                            <a:solidFill>
                              <a:schemeClr val="tx1"/>
                            </a:solidFill>
                            <a:latin typeface="Cambria Math" panose="02040503050406030204" pitchFamily="18" charset="0"/>
                            <a:ea typeface="CMU Serif Roman" charset="0"/>
                            <a:cs typeface="CMU Serif Roman" charset="0"/>
                          </a:rPr>
                          <m:t>𝑈</m:t>
                        </m:r>
                      </m:e>
                      <m:sup>
                        <m:r>
                          <a:rPr lang="en-US" sz="2000" b="0" i="1" smtClean="0">
                            <a:solidFill>
                              <a:schemeClr val="tx1"/>
                            </a:solidFill>
                            <a:latin typeface="Cambria Math" panose="02040503050406030204" pitchFamily="18" charset="0"/>
                            <a:ea typeface="CMU Serif Roman" charset="0"/>
                            <a:cs typeface="CMU Serif Roman" charset="0"/>
                          </a:rPr>
                          <m:t>𝜋</m:t>
                        </m:r>
                      </m:sup>
                    </m:sSup>
                    <m:r>
                      <a:rPr lang="en-US" sz="2000" b="0" i="1" smtClean="0">
                        <a:solidFill>
                          <a:schemeClr val="tx1"/>
                        </a:solidFill>
                        <a:latin typeface="Cambria Math" panose="02040503050406030204" pitchFamily="18" charset="0"/>
                        <a:ea typeface="CMU Serif Roman" charset="0"/>
                        <a:cs typeface="CMU Serif Roman" charset="0"/>
                      </a:rPr>
                      <m:t>(</m:t>
                    </m:r>
                    <m:r>
                      <a:rPr lang="en-US" sz="2000" b="0" i="1" smtClean="0">
                        <a:solidFill>
                          <a:schemeClr val="tx1"/>
                        </a:solidFill>
                        <a:latin typeface="Cambria Math" panose="02040503050406030204" pitchFamily="18" charset="0"/>
                        <a:ea typeface="CMU Serif Roman" charset="0"/>
                        <a:cs typeface="CMU Serif Roman" charset="0"/>
                      </a:rPr>
                      <m:t>𝑠</m:t>
                    </m:r>
                    <m:r>
                      <a:rPr lang="en-US" sz="2000" b="0" i="1" smtClean="0">
                        <a:solidFill>
                          <a:schemeClr val="tx1"/>
                        </a:solidFill>
                        <a:latin typeface="Cambria Math" panose="02040503050406030204" pitchFamily="18" charset="0"/>
                        <a:ea typeface="CMU Serif Roman" charset="0"/>
                        <a:cs typeface="CMU Serif Roman" charset="0"/>
                      </a:rPr>
                      <m:t>)</m:t>
                    </m:r>
                  </m:oMath>
                </a14:m>
                <a:r>
                  <a:rPr lang="en-US" sz="2000" dirty="0">
                    <a:solidFill>
                      <a:schemeClr val="tx1"/>
                    </a:solidFill>
                    <a:latin typeface="CMU Serif Roman" charset="0"/>
                    <a:ea typeface="CMU Serif Roman" charset="0"/>
                    <a:cs typeface="CMU Serif Roman" charset="0"/>
                  </a:rPr>
                  <a:t>=?</a:t>
                </a:r>
              </a:p>
            </p:txBody>
          </p:sp>
        </mc:Choice>
        <mc:Fallback xmlns="">
          <p:sp>
            <p:nvSpPr>
              <p:cNvPr id="23" name="Cloud Callout 22"/>
              <p:cNvSpPr>
                <a:spLocks noRot="1" noChangeAspect="1" noMove="1" noResize="1" noEditPoints="1" noAdjustHandles="1" noChangeArrowheads="1" noChangeShapeType="1" noTextEdit="1"/>
              </p:cNvSpPr>
              <p:nvPr/>
            </p:nvSpPr>
            <p:spPr>
              <a:xfrm>
                <a:off x="5364034" y="3099118"/>
                <a:ext cx="2456688" cy="1411561"/>
              </a:xfrm>
              <a:prstGeom prst="cloudCallout">
                <a:avLst/>
              </a:prstGeom>
              <a:blipFill rotWithShape="0">
                <a:blip r:embed="rId3"/>
                <a:stretch>
                  <a:fillRect/>
                </a:stretch>
              </a:blipFill>
              <a:ln>
                <a:solidFill>
                  <a:schemeClr val="tx1"/>
                </a:solidFill>
              </a:ln>
            </p:spPr>
            <p:txBody>
              <a:bodyPr/>
              <a:lstStyle/>
              <a:p>
                <a:r>
                  <a:rPr lang="en-US">
                    <a:noFill/>
                  </a:rPr>
                  <a:t> </a:t>
                </a:r>
              </a:p>
            </p:txBody>
          </p:sp>
        </mc:Fallback>
      </mc:AlternateContent>
      <p:pic>
        <p:nvPicPr>
          <p:cNvPr id="2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r="51819"/>
          <a:stretch/>
        </p:blipFill>
        <p:spPr bwMode="auto">
          <a:xfrm>
            <a:off x="4992656" y="4253913"/>
            <a:ext cx="1207079" cy="1755892"/>
          </a:xfrm>
          <a:prstGeom prst="rect">
            <a:avLst/>
          </a:prstGeom>
          <a:noFill/>
        </p:spPr>
      </p:pic>
      <mc:AlternateContent xmlns:mc="http://schemas.openxmlformats.org/markup-compatibility/2006" xmlns:a14="http://schemas.microsoft.com/office/drawing/2010/main">
        <mc:Choice Requires="a14">
          <p:sp>
            <p:nvSpPr>
              <p:cNvPr id="24" name="TextBox 23"/>
              <p:cNvSpPr txBox="1"/>
              <p:nvPr/>
            </p:nvSpPr>
            <p:spPr>
              <a:xfrm>
                <a:off x="6669804" y="5449938"/>
                <a:ext cx="1545936" cy="369332"/>
              </a:xfrm>
              <a:prstGeom prst="rect">
                <a:avLst/>
              </a:prstGeom>
              <a:noFill/>
            </p:spPr>
            <p:txBody>
              <a:bodyPr wrap="none" rtlCol="0">
                <a:spAutoFit/>
              </a:bodyPr>
              <a:lstStyle/>
              <a:p>
                <a:r>
                  <a:rPr lang="en-US" dirty="0"/>
                  <a:t>Given policy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6669804" y="5449938"/>
                <a:ext cx="1545936" cy="369332"/>
              </a:xfrm>
              <a:prstGeom prst="rect">
                <a:avLst/>
              </a:prstGeom>
              <a:blipFill rotWithShape="0">
                <a:blip r:embed="rId6"/>
                <a:stretch>
                  <a:fillRect l="-3150" t="-8197" b="-24590"/>
                </a:stretch>
              </a:blipFill>
            </p:spPr>
            <p:txBody>
              <a:bodyPr/>
              <a:lstStyle/>
              <a:p>
                <a:r>
                  <a:rPr lang="en-US">
                    <a:noFill/>
                  </a:rPr>
                  <a:t> </a:t>
                </a:r>
              </a:p>
            </p:txBody>
          </p:sp>
        </mc:Fallback>
      </mc:AlternateContent>
      <p:cxnSp>
        <p:nvCxnSpPr>
          <p:cNvPr id="27" name="Straight Arrow Connector 26"/>
          <p:cNvCxnSpPr>
            <a:stCxn id="24" idx="1"/>
          </p:cNvCxnSpPr>
          <p:nvPr/>
        </p:nvCxnSpPr>
        <p:spPr>
          <a:xfrm flipH="1" flipV="1">
            <a:off x="6199735" y="5420579"/>
            <a:ext cx="470069" cy="2140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a:extLst>
                  <a:ext uri="{FF2B5EF4-FFF2-40B4-BE49-F238E27FC236}">
                    <a16:creationId xmlns="" xmlns:a16="http://schemas.microsoft.com/office/drawing/2014/main" id="{C76B06D3-A01D-4D18-B20F-3FBF68C18DEC}"/>
                  </a:ext>
                </a:extLst>
              </p:cNvPr>
              <p:cNvSpPr/>
              <p:nvPr/>
            </p:nvSpPr>
            <p:spPr>
              <a:xfrm>
                <a:off x="395002" y="5616804"/>
                <a:ext cx="4065387" cy="646331"/>
              </a:xfrm>
              <a:prstGeom prst="rect">
                <a:avLst/>
              </a:prstGeom>
            </p:spPr>
            <p:txBody>
              <a:bodyPr wrap="square">
                <a:spAutoFit/>
              </a:bodyPr>
              <a:lstStyle/>
              <a:p>
                <a:r>
                  <a:rPr lang="en-US" dirty="0">
                    <a:solidFill>
                      <a:srgbClr val="A03333"/>
                    </a:solidFill>
                  </a:rPr>
                  <a:t>Remember, we know </a:t>
                </a:r>
                <a14:m>
                  <m:oMath xmlns:m="http://schemas.openxmlformats.org/officeDocument/2006/math">
                    <m:r>
                      <a:rPr lang="en-US" i="1" dirty="0" smtClean="0">
                        <a:solidFill>
                          <a:srgbClr val="A03333"/>
                        </a:solidFill>
                        <a:latin typeface="Cambria Math" panose="02040503050406030204" pitchFamily="18" charset="0"/>
                      </a:rPr>
                      <m:t>𝑆</m:t>
                    </m:r>
                  </m:oMath>
                </a14:m>
                <a:r>
                  <a:rPr lang="en-US" dirty="0">
                    <a:solidFill>
                      <a:srgbClr val="A03333"/>
                    </a:solidFill>
                  </a:rPr>
                  <a:t> and </a:t>
                </a:r>
                <a14:m>
                  <m:oMath xmlns:m="http://schemas.openxmlformats.org/officeDocument/2006/math">
                    <m:r>
                      <a:rPr lang="en-US" i="1" dirty="0" smtClean="0">
                        <a:solidFill>
                          <a:srgbClr val="A03333"/>
                        </a:solidFill>
                        <a:latin typeface="Cambria Math" panose="02040503050406030204" pitchFamily="18" charset="0"/>
                      </a:rPr>
                      <m:t>𝐴</m:t>
                    </m:r>
                  </m:oMath>
                </a14:m>
                <a:r>
                  <a:rPr lang="en-US" dirty="0">
                    <a:solidFill>
                      <a:srgbClr val="A03333"/>
                    </a:solidFill>
                  </a:rPr>
                  <a:t>, just not </a:t>
                </a:r>
                <a14:m>
                  <m:oMath xmlns:m="http://schemas.openxmlformats.org/officeDocument/2006/math">
                    <m:r>
                      <a:rPr lang="en-US" b="0" i="1" dirty="0" smtClean="0">
                        <a:solidFill>
                          <a:srgbClr val="A03333"/>
                        </a:solidFill>
                        <a:latin typeface="Cambria Math" panose="02040503050406030204" pitchFamily="18" charset="0"/>
                      </a:rPr>
                      <m:t>𝑃</m:t>
                    </m:r>
                    <m:r>
                      <a:rPr lang="en-US" b="0" i="1" dirty="0" smtClean="0">
                        <a:solidFill>
                          <a:srgbClr val="A03333"/>
                        </a:solidFill>
                        <a:latin typeface="Cambria Math" panose="02040503050406030204" pitchFamily="18" charset="0"/>
                      </a:rPr>
                      <m:t>(</m:t>
                    </m:r>
                    <m:sSup>
                      <m:sSupPr>
                        <m:ctrlPr>
                          <a:rPr lang="en-US" b="0" i="1" dirty="0" smtClean="0">
                            <a:solidFill>
                              <a:srgbClr val="A03333"/>
                            </a:solidFill>
                            <a:latin typeface="Cambria Math" panose="02040503050406030204" pitchFamily="18" charset="0"/>
                          </a:rPr>
                        </m:ctrlPr>
                      </m:sSupPr>
                      <m:e>
                        <m:r>
                          <a:rPr lang="en-US" b="0" i="1" dirty="0" smtClean="0">
                            <a:solidFill>
                              <a:srgbClr val="A03333"/>
                            </a:solidFill>
                            <a:latin typeface="Cambria Math" panose="02040503050406030204" pitchFamily="18" charset="0"/>
                          </a:rPr>
                          <m:t>𝑠</m:t>
                        </m:r>
                      </m:e>
                      <m:sup>
                        <m:r>
                          <a:rPr lang="en-US" b="0" i="1" dirty="0" smtClean="0">
                            <a:solidFill>
                              <a:srgbClr val="A03333"/>
                            </a:solidFill>
                            <a:latin typeface="Cambria Math" panose="02040503050406030204" pitchFamily="18" charset="0"/>
                          </a:rPr>
                          <m:t>′</m:t>
                        </m:r>
                      </m:sup>
                    </m:sSup>
                    <m:r>
                      <a:rPr lang="en-US" b="0" i="1" dirty="0" smtClean="0">
                        <a:solidFill>
                          <a:srgbClr val="A03333"/>
                        </a:solidFill>
                        <a:latin typeface="Cambria Math" panose="02040503050406030204" pitchFamily="18" charset="0"/>
                      </a:rPr>
                      <m:t>|</m:t>
                    </m:r>
                    <m:r>
                      <a:rPr lang="en-US" b="0" i="1" dirty="0" smtClean="0">
                        <a:solidFill>
                          <a:srgbClr val="A03333"/>
                        </a:solidFill>
                        <a:latin typeface="Cambria Math" panose="02040503050406030204" pitchFamily="18" charset="0"/>
                      </a:rPr>
                      <m:t>𝑠</m:t>
                    </m:r>
                    <m:r>
                      <a:rPr lang="en-US" b="0" i="1" dirty="0" smtClean="0">
                        <a:solidFill>
                          <a:srgbClr val="A03333"/>
                        </a:solidFill>
                        <a:latin typeface="Cambria Math" panose="02040503050406030204" pitchFamily="18" charset="0"/>
                      </a:rPr>
                      <m:t>,</m:t>
                    </m:r>
                    <m:r>
                      <a:rPr lang="en-US" b="0" i="1" dirty="0" smtClean="0">
                        <a:solidFill>
                          <a:srgbClr val="A03333"/>
                        </a:solidFill>
                        <a:latin typeface="Cambria Math" panose="02040503050406030204" pitchFamily="18" charset="0"/>
                      </a:rPr>
                      <m:t>𝑎</m:t>
                    </m:r>
                    <m:r>
                      <a:rPr lang="en-US" b="0" i="1" dirty="0" smtClean="0">
                        <a:solidFill>
                          <a:srgbClr val="A03333"/>
                        </a:solidFill>
                        <a:latin typeface="Cambria Math" panose="02040503050406030204" pitchFamily="18" charset="0"/>
                      </a:rPr>
                      <m:t>)</m:t>
                    </m:r>
                  </m:oMath>
                </a14:m>
                <a:r>
                  <a:rPr lang="en-US" dirty="0">
                    <a:solidFill>
                      <a:srgbClr val="A03333"/>
                    </a:solidFill>
                  </a:rPr>
                  <a:t> and </a:t>
                </a:r>
                <a14:m>
                  <m:oMath xmlns:m="http://schemas.openxmlformats.org/officeDocument/2006/math">
                    <m:r>
                      <a:rPr lang="en-US" i="1" dirty="0" smtClean="0">
                        <a:solidFill>
                          <a:srgbClr val="A03333"/>
                        </a:solidFill>
                        <a:latin typeface="Cambria Math" panose="02040503050406030204" pitchFamily="18" charset="0"/>
                      </a:rPr>
                      <m:t>𝑅</m:t>
                    </m:r>
                    <m:r>
                      <a:rPr lang="en-US" b="0" i="1" dirty="0" smtClean="0">
                        <a:solidFill>
                          <a:srgbClr val="A03333"/>
                        </a:solidFill>
                        <a:latin typeface="Cambria Math" panose="02040503050406030204" pitchFamily="18" charset="0"/>
                      </a:rPr>
                      <m:t>(</m:t>
                    </m:r>
                    <m:r>
                      <a:rPr lang="en-US" b="0" i="1" dirty="0" smtClean="0">
                        <a:solidFill>
                          <a:srgbClr val="A03333"/>
                        </a:solidFill>
                        <a:latin typeface="Cambria Math" panose="02040503050406030204" pitchFamily="18" charset="0"/>
                      </a:rPr>
                      <m:t>𝑠</m:t>
                    </m:r>
                    <m:r>
                      <a:rPr lang="en-US" b="0" i="1" dirty="0" smtClean="0">
                        <a:solidFill>
                          <a:srgbClr val="A03333"/>
                        </a:solidFill>
                        <a:latin typeface="Cambria Math" panose="02040503050406030204" pitchFamily="18" charset="0"/>
                      </a:rPr>
                      <m:t>)</m:t>
                    </m:r>
                  </m:oMath>
                </a14:m>
                <a:r>
                  <a:rPr lang="en-US" dirty="0">
                    <a:solidFill>
                      <a:srgbClr val="A03333"/>
                    </a:solidFill>
                  </a:rPr>
                  <a:t>.</a:t>
                </a:r>
              </a:p>
            </p:txBody>
          </p:sp>
        </mc:Choice>
        <mc:Fallback xmlns="">
          <p:sp>
            <p:nvSpPr>
              <p:cNvPr id="26" name="Rectangle 25">
                <a:extLst>
                  <a:ext uri="{FF2B5EF4-FFF2-40B4-BE49-F238E27FC236}">
                    <a16:creationId xmlns:a16="http://schemas.microsoft.com/office/drawing/2014/main" xmlns:a14="http://schemas.microsoft.com/office/drawing/2010/main" xmlns="" id="{C76B06D3-A01D-4D18-B20F-3FBF68C18DEC}"/>
                  </a:ext>
                </a:extLst>
              </p:cNvPr>
              <p:cNvSpPr>
                <a:spLocks noRot="1" noChangeAspect="1" noMove="1" noResize="1" noEditPoints="1" noAdjustHandles="1" noChangeArrowheads="1" noChangeShapeType="1" noTextEdit="1"/>
              </p:cNvSpPr>
              <p:nvPr/>
            </p:nvSpPr>
            <p:spPr>
              <a:xfrm>
                <a:off x="395002" y="5616804"/>
                <a:ext cx="4065387" cy="646331"/>
              </a:xfrm>
              <a:prstGeom prst="rect">
                <a:avLst/>
              </a:prstGeom>
              <a:blipFill rotWithShape="0">
                <a:blip r:embed="rId7"/>
                <a:stretch>
                  <a:fillRect l="-1349"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3538644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Model-Free Passive Reinforcement Learning</a:t>
            </a:r>
          </a:p>
        </p:txBody>
      </p:sp>
      <p:sp>
        <p:nvSpPr>
          <p:cNvPr id="3" name="Content Placeholder 2"/>
          <p:cNvSpPr>
            <a:spLocks noGrp="1"/>
          </p:cNvSpPr>
          <p:nvPr>
            <p:ph sz="quarter" idx="1"/>
          </p:nvPr>
        </p:nvSpPr>
        <p:spPr/>
        <p:txBody>
          <a:bodyPr/>
          <a:lstStyle/>
          <a:p>
            <a:r>
              <a:rPr lang="en-US" dirty="0" smtClean="0"/>
              <a:t>Recall the first trial</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39</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1" name="TextBox 10"/>
              <p:cNvSpPr txBox="1"/>
              <p:nvPr/>
            </p:nvSpPr>
            <p:spPr>
              <a:xfrm>
                <a:off x="733658" y="5895452"/>
                <a:ext cx="4861923" cy="369332"/>
              </a:xfrm>
              <a:prstGeom prst="rect">
                <a:avLst/>
              </a:prstGeom>
              <a:noFill/>
            </p:spPr>
            <p:txBody>
              <a:bodyPr wrap="square" rtlCol="0">
                <a:spAutoFit/>
              </a:bodyPr>
              <a:lstStyle/>
              <a:p>
                <a:r>
                  <a:rPr lang="en-US" dirty="0" smtClean="0">
                    <a:solidFill>
                      <a:schemeClr val="accent1"/>
                    </a:solidFill>
                  </a:rPr>
                  <a:t>Estimate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𝑈</m:t>
                        </m:r>
                      </m:e>
                      <m:sup>
                        <m:r>
                          <a:rPr lang="en-US" b="0" i="1" smtClean="0">
                            <a:solidFill>
                              <a:schemeClr val="accent1"/>
                            </a:solidFill>
                            <a:latin typeface="Cambria Math" panose="02040503050406030204" pitchFamily="18" charset="0"/>
                          </a:rPr>
                          <m:t>𝜋</m:t>
                        </m:r>
                      </m:sup>
                    </m:sSup>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𝑠</m:t>
                    </m:r>
                    <m:r>
                      <a:rPr lang="en-US" i="1">
                        <a:solidFill>
                          <a:schemeClr val="accent1"/>
                        </a:solidFill>
                        <a:latin typeface="Cambria Math" panose="02040503050406030204" pitchFamily="18" charset="0"/>
                      </a:rPr>
                      <m:t>)</m:t>
                    </m:r>
                  </m:oMath>
                </a14:m>
                <a:r>
                  <a:rPr lang="en-US" dirty="0">
                    <a:solidFill>
                      <a:schemeClr val="accent1"/>
                    </a:solidFill>
                  </a:rPr>
                  <a: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𝑈</m:t>
                        </m:r>
                      </m:e>
                      <m:sup>
                        <m:r>
                          <a:rPr lang="en-US" b="0" i="1" smtClean="0">
                            <a:solidFill>
                              <a:schemeClr val="accent1"/>
                            </a:solidFill>
                            <a:latin typeface="Cambria Math" panose="02040503050406030204" pitchFamily="18" charset="0"/>
                          </a:rPr>
                          <m:t>𝜋</m:t>
                        </m:r>
                      </m:sup>
                    </m:sSup>
                    <m:d>
                      <m:dPr>
                        <m:ctrlPr>
                          <a:rPr lang="en-US" b="0" i="1" smtClean="0">
                            <a:solidFill>
                              <a:schemeClr val="accent1"/>
                            </a:solidFill>
                            <a:latin typeface="Cambria Math" panose="02040503050406030204" pitchFamily="18" charset="0"/>
                          </a:rPr>
                        </m:ctrlPr>
                      </m:dPr>
                      <m:e>
                        <m:r>
                          <a:rPr lang="en-US" b="0" i="0" smtClean="0">
                            <a:solidFill>
                              <a:schemeClr val="accent1"/>
                            </a:solidFill>
                            <a:latin typeface="Cambria Math" panose="02040503050406030204" pitchFamily="18" charset="0"/>
                          </a:rPr>
                          <m:t>(4,2)</m:t>
                        </m:r>
                      </m:e>
                    </m:d>
                    <m:r>
                      <a:rPr lang="en-US" b="0" i="0" smtClean="0">
                        <a:solidFill>
                          <a:schemeClr val="accent1"/>
                        </a:solidFill>
                        <a:latin typeface="Cambria Math" panose="02040503050406030204" pitchFamily="18" charset="0"/>
                      </a:rPr>
                      <m:t>=?</m:t>
                    </m:r>
                  </m:oMath>
                </a14:m>
                <a:r>
                  <a:rPr lang="en-US" dirty="0" smtClean="0">
                    <a:solidFill>
                      <a:schemeClr val="accent1"/>
                    </a:solidFill>
                  </a:rPr>
                  <a:t>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𝑈</m:t>
                        </m:r>
                      </m:e>
                      <m:sup>
                        <m:r>
                          <a:rPr lang="en-US" i="1">
                            <a:solidFill>
                              <a:schemeClr val="accent1"/>
                            </a:solidFill>
                            <a:latin typeface="Cambria Math" panose="02040503050406030204" pitchFamily="18" charset="0"/>
                          </a:rPr>
                          <m:t>𝜋</m:t>
                        </m:r>
                      </m:sup>
                    </m:sSup>
                    <m:d>
                      <m:dPr>
                        <m:ctrlPr>
                          <a:rPr lang="en-US" i="1">
                            <a:solidFill>
                              <a:schemeClr val="accent1"/>
                            </a:solidFill>
                            <a:latin typeface="Cambria Math" panose="02040503050406030204" pitchFamily="18" charset="0"/>
                          </a:rPr>
                        </m:ctrlPr>
                      </m:dPr>
                      <m:e>
                        <m:r>
                          <a:rPr lang="en-US">
                            <a:solidFill>
                              <a:schemeClr val="accent1"/>
                            </a:solidFill>
                            <a:latin typeface="Cambria Math" panose="02040503050406030204" pitchFamily="18" charset="0"/>
                          </a:rPr>
                          <m:t>(</m:t>
                        </m:r>
                        <m:r>
                          <a:rPr lang="en-US" b="0" i="0" smtClean="0">
                            <a:solidFill>
                              <a:schemeClr val="accent1"/>
                            </a:solidFill>
                            <a:latin typeface="Cambria Math" panose="02040503050406030204" pitchFamily="18" charset="0"/>
                          </a:rPr>
                          <m:t>3</m:t>
                        </m:r>
                        <m:r>
                          <a:rPr lang="en-US">
                            <a:solidFill>
                              <a:schemeClr val="accent1"/>
                            </a:solidFill>
                            <a:latin typeface="Cambria Math" panose="02040503050406030204" pitchFamily="18" charset="0"/>
                          </a:rPr>
                          <m:t>,2)</m:t>
                        </m:r>
                      </m:e>
                    </m:d>
                    <m:r>
                      <a:rPr lang="en-US">
                        <a:solidFill>
                          <a:schemeClr val="accent1"/>
                        </a:solidFill>
                        <a:latin typeface="Cambria Math" panose="02040503050406030204" pitchFamily="18" charset="0"/>
                      </a:rPr>
                      <m:t>=?</m:t>
                    </m:r>
                  </m:oMath>
                </a14:m>
                <a:endParaRPr lang="en-US" dirty="0">
                  <a:solidFill>
                    <a:schemeClr val="accent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33658" y="5895452"/>
                <a:ext cx="4861923" cy="369332"/>
              </a:xfrm>
              <a:prstGeom prst="rect">
                <a:avLst/>
              </a:prstGeom>
              <a:blipFill rotWithShape="0">
                <a:blip r:embed="rId6"/>
                <a:stretch>
                  <a:fillRect l="-100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7"/>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8"/>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9"/>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10"/>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45" name="Rectangle 44"/>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1"/>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13"/>
                <a:stretch>
                  <a:fillRect l="-1463"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723463" y="4072840"/>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723463" y="4072840"/>
                <a:ext cx="5015989" cy="369332"/>
              </a:xfrm>
              <a:prstGeom prst="rect">
                <a:avLst/>
              </a:prstGeom>
              <a:blipFill rotWithShape="0">
                <a:blip r:embed="rId1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853225" y="4434612"/>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49" name="Rectangle 48"/>
              <p:cNvSpPr>
                <a:spLocks noRot="1" noChangeAspect="1" noMove="1" noResize="1" noEditPoints="1" noAdjustHandles="1" noChangeArrowheads="1" noChangeShapeType="1" noTextEdit="1"/>
              </p:cNvSpPr>
              <p:nvPr/>
            </p:nvSpPr>
            <p:spPr>
              <a:xfrm>
                <a:off x="853225" y="4434612"/>
                <a:ext cx="3748590" cy="369332"/>
              </a:xfrm>
              <a:prstGeom prst="rect">
                <a:avLst/>
              </a:prstGeom>
              <a:blipFill rotWithShape="0">
                <a:blip r:embed="rId15"/>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723463" y="4786497"/>
                <a:ext cx="4612032"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=(4,1)</m:t>
                    </m:r>
                  </m:oMath>
                </a14:m>
                <a:r>
                  <a:rPr lang="en-US" dirty="0"/>
                  <a:t> action=tup (try going up)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50" name="Rectangle 49"/>
              <p:cNvSpPr>
                <a:spLocks noRot="1" noChangeAspect="1" noMove="1" noResize="1" noEditPoints="1" noAdjustHandles="1" noChangeArrowheads="1" noChangeShapeType="1" noTextEdit="1"/>
              </p:cNvSpPr>
              <p:nvPr/>
            </p:nvSpPr>
            <p:spPr>
              <a:xfrm>
                <a:off x="723463" y="4786497"/>
                <a:ext cx="4612032" cy="369332"/>
              </a:xfrm>
              <a:prstGeom prst="rect">
                <a:avLst/>
              </a:prstGeom>
              <a:blipFill rotWithShape="0">
                <a:blip r:embed="rId1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853227" y="5127340"/>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oMath>
                </a14:m>
                <a:endParaRPr lang="en-US" dirty="0"/>
              </a:p>
            </p:txBody>
          </p:sp>
        </mc:Choice>
        <mc:Fallback xmlns="">
          <p:sp>
            <p:nvSpPr>
              <p:cNvPr id="51" name="Rectangle 50"/>
              <p:cNvSpPr>
                <a:spLocks noRot="1" noChangeAspect="1" noMove="1" noResize="1" noEditPoints="1" noAdjustHandles="1" noChangeArrowheads="1" noChangeShapeType="1" noTextEdit="1"/>
              </p:cNvSpPr>
              <p:nvPr/>
            </p:nvSpPr>
            <p:spPr>
              <a:xfrm>
                <a:off x="853227" y="5127340"/>
                <a:ext cx="3748590" cy="369332"/>
              </a:xfrm>
              <a:prstGeom prst="rect">
                <a:avLst/>
              </a:prstGeom>
              <a:blipFill rotWithShape="0">
                <a:blip r:embed="rId17"/>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33658" y="5511396"/>
                <a:ext cx="5282280"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=(4,2)</m:t>
                    </m:r>
                  </m:oMath>
                </a14:m>
                <a:r>
                  <a:rPr lang="en-US" dirty="0" smtClean="0"/>
                  <a:t> No action available. Reward</a:t>
                </a:r>
                <a14:m>
                  <m:oMath xmlns:m="http://schemas.openxmlformats.org/officeDocument/2006/math">
                    <m:r>
                      <a:rPr lang="en-US" b="0" i="1" smtClean="0">
                        <a:latin typeface="Cambria Math" panose="02040503050406030204" pitchFamily="18" charset="0"/>
                      </a:rPr>
                      <m:t>=−1</m:t>
                    </m:r>
                  </m:oMath>
                </a14:m>
                <a:r>
                  <a:rPr lang="en-US" dirty="0" smtClean="0"/>
                  <a:t>; Terminate</a:t>
                </a:r>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733658" y="5511396"/>
                <a:ext cx="5282280" cy="369332"/>
              </a:xfrm>
              <a:prstGeom prst="rect">
                <a:avLst/>
              </a:prstGeom>
              <a:blipFill rotWithShape="0">
                <a:blip r:embed="rId18"/>
                <a:stretch>
                  <a:fillRect t="-8197" r="-23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572000" y="1236647"/>
                <a:ext cx="8064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𝛾</m:t>
                      </m:r>
                      <m:r>
                        <a:rPr lang="en-US" b="0" i="1" smtClean="0">
                          <a:solidFill>
                            <a:schemeClr val="accent1"/>
                          </a:solidFill>
                          <a:latin typeface="Cambria Math" panose="02040503050406030204" pitchFamily="18" charset="0"/>
                        </a:rPr>
                        <m:t>=1</m:t>
                      </m:r>
                    </m:oMath>
                  </m:oMathPara>
                </a14:m>
                <a:endParaRPr lang="en-US" dirty="0">
                  <a:solidFill>
                    <a:schemeClr val="accent1"/>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4572000" y="1236647"/>
                <a:ext cx="806438" cy="369332"/>
              </a:xfrm>
              <a:prstGeom prst="rect">
                <a:avLst/>
              </a:prstGeom>
              <a:blipFill rotWithShape="0">
                <a:blip r:embed="rId19"/>
                <a:stretch>
                  <a:fillRect b="-6667"/>
                </a:stretch>
              </a:blipFill>
            </p:spPr>
            <p:txBody>
              <a:bodyPr/>
              <a:lstStyle/>
              <a:p>
                <a:r>
                  <a:rPr lang="en-US">
                    <a:noFill/>
                  </a:rPr>
                  <a:t> </a:t>
                </a:r>
              </a:p>
            </p:txBody>
          </p:sp>
        </mc:Fallback>
      </mc:AlternateContent>
    </p:spTree>
    <p:extLst>
      <p:ext uri="{BB962C8B-B14F-4D97-AF65-F5344CB8AC3E}">
        <p14:creationId xmlns:p14="http://schemas.microsoft.com/office/powerpoint/2010/main" val="127318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Reinforcement Learning</a:t>
            </a:r>
            <a:endParaRPr lang="en-US" dirty="0"/>
          </a:p>
        </p:txBody>
      </p:sp>
      <p:sp>
        <p:nvSpPr>
          <p:cNvPr id="3" name="Content Placeholder 2"/>
          <p:cNvSpPr>
            <a:spLocks noGrp="1"/>
          </p:cNvSpPr>
          <p:nvPr>
            <p:ph sz="quarter" idx="1"/>
          </p:nvPr>
        </p:nvSpPr>
        <p:spPr/>
        <p:txBody>
          <a:bodyPr/>
          <a:lstStyle/>
          <a:p>
            <a:r>
              <a:rPr lang="en-US" dirty="0" smtClean="0"/>
              <a:t>Reinforcement Learning: Learn an optimal policy for the environment without having a complete model</a:t>
            </a:r>
            <a:endParaRPr lang="en-US" dirty="0"/>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10597" y="3036618"/>
            <a:ext cx="3514707" cy="1828025"/>
          </a:xfrm>
          <a:prstGeom prst="rect">
            <a:avLst/>
          </a:prstGeom>
          <a:noFill/>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0490" y="3036618"/>
            <a:ext cx="3691448" cy="2770934"/>
          </a:xfrm>
          <a:prstGeom prst="rect">
            <a:avLst/>
          </a:prstGeom>
          <a:noFill/>
        </p:spPr>
      </p:pic>
      <p:sp>
        <p:nvSpPr>
          <p:cNvPr id="9" name="Freeform 8"/>
          <p:cNvSpPr/>
          <p:nvPr/>
        </p:nvSpPr>
        <p:spPr bwMode="auto">
          <a:xfrm>
            <a:off x="3469890" y="3504706"/>
            <a:ext cx="1858781" cy="1916274"/>
          </a:xfrm>
          <a:custGeom>
            <a:avLst/>
            <a:gdLst>
              <a:gd name="connsiteX0" fmla="*/ 0 w 1858781"/>
              <a:gd name="connsiteY0" fmla="*/ 12523 h 1916274"/>
              <a:gd name="connsiteX1" fmla="*/ 1319135 w 1858781"/>
              <a:gd name="connsiteY1" fmla="*/ 282346 h 1916274"/>
              <a:gd name="connsiteX2" fmla="*/ 1858781 w 1858781"/>
              <a:gd name="connsiteY2" fmla="*/ 1916274 h 1916274"/>
            </a:gdLst>
            <a:ahLst/>
            <a:cxnLst>
              <a:cxn ang="0">
                <a:pos x="connsiteX0" y="connsiteY0"/>
              </a:cxn>
              <a:cxn ang="0">
                <a:pos x="connsiteX1" y="connsiteY1"/>
              </a:cxn>
              <a:cxn ang="0">
                <a:pos x="connsiteX2" y="connsiteY2"/>
              </a:cxn>
            </a:cxnLst>
            <a:rect l="l" t="t" r="r" b="b"/>
            <a:pathLst>
              <a:path w="1858781" h="1916274">
                <a:moveTo>
                  <a:pt x="0" y="12523"/>
                </a:moveTo>
                <a:cubicBezTo>
                  <a:pt x="504669" y="-11212"/>
                  <a:pt x="1009338" y="-34946"/>
                  <a:pt x="1319135" y="282346"/>
                </a:cubicBezTo>
                <a:cubicBezTo>
                  <a:pt x="1628932" y="599638"/>
                  <a:pt x="1858781" y="1916274"/>
                  <a:pt x="1858781" y="1916274"/>
                </a:cubicBezTo>
              </a:path>
            </a:pathLst>
          </a:custGeom>
          <a:noFill/>
          <a:ln w="9525" cap="flat" cmpd="sng" algn="ctr">
            <a:solidFill>
              <a:schemeClr val="tx1"/>
            </a:solidFill>
            <a:prstDash val="solid"/>
            <a:round/>
            <a:headEnd type="triangle" w="lg" len="lg"/>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endParaRPr>
          </a:p>
        </p:txBody>
      </p:sp>
      <p:sp>
        <p:nvSpPr>
          <p:cNvPr id="10" name="Content Placeholder 2"/>
          <p:cNvSpPr txBox="1">
            <a:spLocks/>
          </p:cNvSpPr>
          <p:nvPr/>
        </p:nvSpPr>
        <p:spPr>
          <a:xfrm>
            <a:off x="5435603" y="4864643"/>
            <a:ext cx="3264693" cy="1547731"/>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6000"/>
              <a:buFont typeface="Wingdings 3"/>
              <a:buChar char=""/>
              <a:defRPr kumimoji="0" sz="28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400" kern="1200">
                <a:solidFill>
                  <a:schemeClr val="tx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en-US" sz="2400" dirty="0" smtClean="0"/>
              <a:t>Don’t have a </a:t>
            </a:r>
            <a:r>
              <a:rPr lang="en-US" sz="2400" b="1" dirty="0" smtClean="0"/>
              <a:t>simulator</a:t>
            </a:r>
            <a:r>
              <a:rPr lang="en-US" sz="2400" dirty="0" smtClean="0"/>
              <a:t>! Have to actually </a:t>
            </a:r>
            <a:r>
              <a:rPr lang="en-US" sz="2400" dirty="0" smtClean="0">
                <a:solidFill>
                  <a:srgbClr val="FF0000"/>
                </a:solidFill>
              </a:rPr>
              <a:t>learn</a:t>
            </a:r>
            <a:r>
              <a:rPr lang="en-US" sz="2400" dirty="0" smtClean="0"/>
              <a:t> what happens if take an  action in a state</a:t>
            </a:r>
            <a:endParaRPr lang="en-US" sz="2400" dirty="0"/>
          </a:p>
        </p:txBody>
      </p:sp>
      <p:sp>
        <p:nvSpPr>
          <p:cNvPr id="11" name="TextBox 10"/>
          <p:cNvSpPr txBox="1"/>
          <p:nvPr/>
        </p:nvSpPr>
        <p:spPr>
          <a:xfrm>
            <a:off x="5435603" y="2652562"/>
            <a:ext cx="2915222" cy="369332"/>
          </a:xfrm>
          <a:prstGeom prst="rect">
            <a:avLst/>
          </a:prstGeom>
          <a:noFill/>
        </p:spPr>
        <p:txBody>
          <a:bodyPr wrap="none" rtlCol="0">
            <a:spAutoFit/>
          </a:bodyPr>
          <a:lstStyle/>
          <a:p>
            <a:r>
              <a:rPr lang="en-US" dirty="0" smtClean="0"/>
              <a:t>Learn through Trial and Error</a:t>
            </a:r>
            <a:endParaRPr lang="en-US" dirty="0"/>
          </a:p>
        </p:txBody>
      </p:sp>
    </p:spTree>
    <p:extLst>
      <p:ext uri="{BB962C8B-B14F-4D97-AF65-F5344CB8AC3E}">
        <p14:creationId xmlns:p14="http://schemas.microsoft.com/office/powerpoint/2010/main" val="256872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p:txBody>
          <a:bodyPr>
            <a:normAutofit/>
          </a:bodyPr>
          <a:lstStyle/>
          <a:p>
            <a:r>
              <a:rPr lang="en-US" dirty="0" smtClean="0"/>
              <a:t>What is Reinforcement Learning</a:t>
            </a:r>
          </a:p>
          <a:p>
            <a:endParaRPr lang="en-US" dirty="0" smtClean="0"/>
          </a:p>
          <a:p>
            <a:r>
              <a:rPr lang="en-US" dirty="0" smtClean="0"/>
              <a:t>Passive RL</a:t>
            </a:r>
            <a:endParaRPr lang="en-US" dirty="0"/>
          </a:p>
          <a:p>
            <a:pPr lvl="1"/>
            <a:r>
              <a:rPr lang="en-US" dirty="0" smtClean="0"/>
              <a:t>Model-based </a:t>
            </a:r>
            <a:r>
              <a:rPr lang="en-US" dirty="0"/>
              <a:t>Passive RL</a:t>
            </a:r>
          </a:p>
          <a:p>
            <a:pPr lvl="1"/>
            <a:r>
              <a:rPr lang="en-US" dirty="0" smtClean="0"/>
              <a:t>Model-free Passive RL</a:t>
            </a:r>
            <a:endParaRPr lang="en-US" dirty="0"/>
          </a:p>
          <a:p>
            <a:pPr lvl="2"/>
            <a:r>
              <a:rPr lang="en-US" dirty="0">
                <a:solidFill>
                  <a:srgbClr val="0070C0"/>
                </a:solidFill>
              </a:rPr>
              <a:t>Direct Utility Estimation</a:t>
            </a:r>
          </a:p>
          <a:p>
            <a:pPr lvl="2"/>
            <a:r>
              <a:rPr lang="en-US" dirty="0" smtClean="0"/>
              <a:t>Temporal </a:t>
            </a:r>
            <a:r>
              <a:rPr lang="en-US" dirty="0"/>
              <a:t>Difference Learning</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40</a:t>
            </a:fld>
            <a:endParaRPr lang="en-US" dirty="0"/>
          </a:p>
        </p:txBody>
      </p:sp>
    </p:spTree>
    <p:extLst>
      <p:ext uri="{BB962C8B-B14F-4D97-AF65-F5344CB8AC3E}">
        <p14:creationId xmlns:p14="http://schemas.microsoft.com/office/powerpoint/2010/main" val="1963056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Utility Estimation</a:t>
            </a:r>
          </a:p>
        </p:txBody>
      </p:sp>
      <p:sp>
        <p:nvSpPr>
          <p:cNvPr id="3" name="Content Placeholder 2"/>
          <p:cNvSpPr>
            <a:spLocks noGrp="1"/>
          </p:cNvSpPr>
          <p:nvPr>
            <p:ph sz="quarter" idx="1"/>
          </p:nvPr>
        </p:nvSpPr>
        <p:spPr/>
        <p:txBody>
          <a:bodyPr/>
          <a:lstStyle/>
          <a:p>
            <a:r>
              <a:rPr lang="en-US" dirty="0" smtClean="0"/>
              <a:t>Reward-to-go: Expected total reward from that state onward</a:t>
            </a:r>
          </a:p>
          <a:p>
            <a:r>
              <a:rPr lang="en-US" dirty="0" smtClean="0"/>
              <a:t>When a trial hits a state, view it as a sample of the </a:t>
            </a:r>
            <a:r>
              <a:rPr lang="en-US" dirty="0"/>
              <a:t>total reward from that state </a:t>
            </a:r>
            <a:r>
              <a:rPr lang="en-US" dirty="0" smtClean="0"/>
              <a:t>onward</a:t>
            </a:r>
          </a:p>
          <a:p>
            <a:r>
              <a:rPr lang="en-US" dirty="0" smtClean="0"/>
              <a:t>Compute the average as the reward-to-go</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41</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574799" y="3775242"/>
                <a:ext cx="6739345" cy="284437"/>
              </a:xfrm>
              <a:prstGeom prst="rect">
                <a:avLst/>
              </a:prstGeom>
              <a:noFill/>
            </p:spPr>
            <p:txBody>
              <a:bodyPr wrap="none" lIns="0" tIns="0" rIns="0" bIns="0" rtlCol="0">
                <a:spAutoFit/>
              </a:bodyPr>
              <a:lstStyle/>
              <a:p>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𝑈</m:t>
                        </m:r>
                      </m:e>
                    </m:acc>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R</a:t>
                </a:r>
                <a:r>
                  <a:rPr lang="en-US" dirty="0"/>
                  <a:t>eward from that state </a:t>
                </a:r>
                <a:r>
                  <a:rPr lang="en-US" dirty="0" smtClean="0"/>
                  <a:t>onward with discount</a:t>
                </a:r>
                <a:r>
                  <a:rPr lang="en-US" b="0" i="0" dirty="0" smtClean="0">
                    <a:latin typeface="+mj-lt"/>
                  </a:rPr>
                  <a:t>(</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𝑠</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oMath>
                </a14:m>
                <a:r>
                  <a:rPr lang="en-US" dirty="0" smtClean="0"/>
                  <a:t>)/</a:t>
                </a:r>
                <a14:m>
                  <m:oMath xmlns:m="http://schemas.openxmlformats.org/officeDocument/2006/math">
                    <m:r>
                      <a:rPr lang="en-US" b="0" i="1" dirty="0" smtClean="0">
                        <a:latin typeface="Cambria Math" panose="02040503050406030204" pitchFamily="18" charset="0"/>
                      </a:rPr>
                      <m:t>𝑁</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𝑠</m:t>
                        </m:r>
                      </m:e>
                      <m:sub>
                        <m:r>
                          <a:rPr lang="en-US" b="0" i="1" dirty="0" smtClean="0">
                            <a:latin typeface="Cambria Math" panose="02040503050406030204" pitchFamily="18" charset="0"/>
                          </a:rPr>
                          <m:t>𝑖</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574799" y="3775242"/>
                <a:ext cx="6739345" cy="284437"/>
              </a:xfrm>
              <a:prstGeom prst="rect">
                <a:avLst/>
              </a:prstGeom>
              <a:blipFill rotWithShape="0">
                <a:blip r:embed="rId2"/>
                <a:stretch>
                  <a:fillRect l="-1175" t="-25532" r="-904" b="-51064"/>
                </a:stretch>
              </a:blipFill>
            </p:spPr>
            <p:txBody>
              <a:bodyPr/>
              <a:lstStyle/>
              <a:p>
                <a:r>
                  <a:rPr lang="en-US">
                    <a:noFill/>
                  </a:rPr>
                  <a:t> </a:t>
                </a:r>
              </a:p>
            </p:txBody>
          </p:sp>
        </mc:Fallback>
      </mc:AlternateContent>
    </p:spTree>
    <p:extLst>
      <p:ext uri="{BB962C8B-B14F-4D97-AF65-F5344CB8AC3E}">
        <p14:creationId xmlns:p14="http://schemas.microsoft.com/office/powerpoint/2010/main" val="3190681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smtClean="0"/>
              <a:t>Recall the first trial</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42</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1" name="TextBox 10"/>
              <p:cNvSpPr txBox="1"/>
              <p:nvPr/>
            </p:nvSpPr>
            <p:spPr>
              <a:xfrm>
                <a:off x="733658" y="5895452"/>
                <a:ext cx="4861923" cy="369332"/>
              </a:xfrm>
              <a:prstGeom prst="rect">
                <a:avLst/>
              </a:prstGeom>
              <a:noFill/>
            </p:spPr>
            <p:txBody>
              <a:bodyPr wrap="square" rtlCol="0">
                <a:spAutoFit/>
              </a:bodyPr>
              <a:lstStyle/>
              <a:p>
                <a:r>
                  <a:rPr lang="en-US" dirty="0" smtClean="0">
                    <a:solidFill>
                      <a:schemeClr val="accent1"/>
                    </a:solidFill>
                  </a:rPr>
                  <a:t>Estimate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𝑈</m:t>
                        </m:r>
                      </m:e>
                      <m:sup>
                        <m:r>
                          <a:rPr lang="en-US" b="0" i="1" smtClean="0">
                            <a:solidFill>
                              <a:schemeClr val="accent1"/>
                            </a:solidFill>
                            <a:latin typeface="Cambria Math" panose="02040503050406030204" pitchFamily="18" charset="0"/>
                          </a:rPr>
                          <m:t>𝜋</m:t>
                        </m:r>
                      </m:sup>
                    </m:sSup>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(2,1)</m:t>
                    </m:r>
                    <m:r>
                      <a:rPr lang="en-US" i="1">
                        <a:solidFill>
                          <a:schemeClr val="accent1"/>
                        </a:solidFill>
                        <a:latin typeface="Cambria Math" panose="02040503050406030204" pitchFamily="18" charset="0"/>
                      </a:rPr>
                      <m:t>)</m:t>
                    </m:r>
                  </m:oMath>
                </a14:m>
                <a:r>
                  <a:rPr lang="en-US" dirty="0">
                    <a:solidFill>
                      <a:schemeClr val="accent1"/>
                    </a:solidFill>
                  </a:rPr>
                  <a:t>:</a:t>
                </a:r>
                <a:r>
                  <a:rPr lang="en-US" dirty="0" smtClean="0">
                    <a:solidFill>
                      <a:schemeClr val="accent1"/>
                    </a:solidFill>
                  </a:rPr>
                  <a:t> </a:t>
                </a:r>
                <a:endParaRPr lang="en-US" dirty="0">
                  <a:solidFill>
                    <a:schemeClr val="accent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33658" y="5895452"/>
                <a:ext cx="4861923" cy="369332"/>
              </a:xfrm>
              <a:prstGeom prst="rect">
                <a:avLst/>
              </a:prstGeom>
              <a:blipFill rotWithShape="0">
                <a:blip r:embed="rId6"/>
                <a:stretch>
                  <a:fillRect l="-100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7"/>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8"/>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9"/>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10"/>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45" name="Rectangle 44"/>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1"/>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13"/>
                <a:stretch>
                  <a:fillRect l="-1463"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723463" y="4072840"/>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723463" y="4072840"/>
                <a:ext cx="5015989" cy="369332"/>
              </a:xfrm>
              <a:prstGeom prst="rect">
                <a:avLst/>
              </a:prstGeom>
              <a:blipFill rotWithShape="0">
                <a:blip r:embed="rId1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853225" y="4434612"/>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49" name="Rectangle 48"/>
              <p:cNvSpPr>
                <a:spLocks noRot="1" noChangeAspect="1" noMove="1" noResize="1" noEditPoints="1" noAdjustHandles="1" noChangeArrowheads="1" noChangeShapeType="1" noTextEdit="1"/>
              </p:cNvSpPr>
              <p:nvPr/>
            </p:nvSpPr>
            <p:spPr>
              <a:xfrm>
                <a:off x="853225" y="4434612"/>
                <a:ext cx="3748590" cy="369332"/>
              </a:xfrm>
              <a:prstGeom prst="rect">
                <a:avLst/>
              </a:prstGeom>
              <a:blipFill rotWithShape="0">
                <a:blip r:embed="rId15"/>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723463" y="4786497"/>
                <a:ext cx="4612032"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=(4,1)</m:t>
                    </m:r>
                  </m:oMath>
                </a14:m>
                <a:r>
                  <a:rPr lang="en-US" dirty="0"/>
                  <a:t> action=tup (try going up)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50" name="Rectangle 49"/>
              <p:cNvSpPr>
                <a:spLocks noRot="1" noChangeAspect="1" noMove="1" noResize="1" noEditPoints="1" noAdjustHandles="1" noChangeArrowheads="1" noChangeShapeType="1" noTextEdit="1"/>
              </p:cNvSpPr>
              <p:nvPr/>
            </p:nvSpPr>
            <p:spPr>
              <a:xfrm>
                <a:off x="723463" y="4786497"/>
                <a:ext cx="4612032" cy="369332"/>
              </a:xfrm>
              <a:prstGeom prst="rect">
                <a:avLst/>
              </a:prstGeom>
              <a:blipFill rotWithShape="0">
                <a:blip r:embed="rId1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853227" y="5127340"/>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oMath>
                </a14:m>
                <a:endParaRPr lang="en-US" dirty="0"/>
              </a:p>
            </p:txBody>
          </p:sp>
        </mc:Choice>
        <mc:Fallback xmlns="">
          <p:sp>
            <p:nvSpPr>
              <p:cNvPr id="51" name="Rectangle 50"/>
              <p:cNvSpPr>
                <a:spLocks noRot="1" noChangeAspect="1" noMove="1" noResize="1" noEditPoints="1" noAdjustHandles="1" noChangeArrowheads="1" noChangeShapeType="1" noTextEdit="1"/>
              </p:cNvSpPr>
              <p:nvPr/>
            </p:nvSpPr>
            <p:spPr>
              <a:xfrm>
                <a:off x="853227" y="5127340"/>
                <a:ext cx="3748590" cy="369332"/>
              </a:xfrm>
              <a:prstGeom prst="rect">
                <a:avLst/>
              </a:prstGeom>
              <a:blipFill rotWithShape="0">
                <a:blip r:embed="rId17"/>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33658" y="5511396"/>
                <a:ext cx="5282280"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=(4,2)</m:t>
                    </m:r>
                  </m:oMath>
                </a14:m>
                <a:r>
                  <a:rPr lang="en-US" dirty="0" smtClean="0"/>
                  <a:t> No action available. Reward</a:t>
                </a:r>
                <a14:m>
                  <m:oMath xmlns:m="http://schemas.openxmlformats.org/officeDocument/2006/math">
                    <m:r>
                      <a:rPr lang="en-US" b="0" i="1" smtClean="0">
                        <a:latin typeface="Cambria Math" panose="02040503050406030204" pitchFamily="18" charset="0"/>
                      </a:rPr>
                      <m:t>=−1</m:t>
                    </m:r>
                  </m:oMath>
                </a14:m>
                <a:r>
                  <a:rPr lang="en-US" dirty="0" smtClean="0"/>
                  <a:t>; Terminate</a:t>
                </a:r>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733658" y="5511396"/>
                <a:ext cx="5282280" cy="369332"/>
              </a:xfrm>
              <a:prstGeom prst="rect">
                <a:avLst/>
              </a:prstGeom>
              <a:blipFill rotWithShape="0">
                <a:blip r:embed="rId18"/>
                <a:stretch>
                  <a:fillRect t="-8197" r="-23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572000" y="1236647"/>
                <a:ext cx="8064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𝛾</m:t>
                      </m:r>
                      <m:r>
                        <a:rPr lang="en-US" b="0" i="1" smtClean="0">
                          <a:solidFill>
                            <a:schemeClr val="accent1"/>
                          </a:solidFill>
                          <a:latin typeface="Cambria Math" panose="02040503050406030204" pitchFamily="18" charset="0"/>
                        </a:rPr>
                        <m:t>=1</m:t>
                      </m:r>
                    </m:oMath>
                  </m:oMathPara>
                </a14:m>
                <a:endParaRPr lang="en-US" dirty="0">
                  <a:solidFill>
                    <a:schemeClr val="accent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572000" y="1236647"/>
                <a:ext cx="806439" cy="369332"/>
              </a:xfrm>
              <a:prstGeom prst="rect">
                <a:avLst/>
              </a:prstGeom>
              <a:blipFill rotWithShape="0">
                <a:blip r:embed="rId19"/>
                <a:stretch>
                  <a:fillRect b="-6667"/>
                </a:stretch>
              </a:blipFill>
            </p:spPr>
            <p:txBody>
              <a:bodyPr/>
              <a:lstStyle/>
              <a:p>
                <a:r>
                  <a:rPr lang="en-US">
                    <a:noFill/>
                  </a:rPr>
                  <a:t> </a:t>
                </a:r>
              </a:p>
            </p:txBody>
          </p:sp>
        </mc:Fallback>
      </mc:AlternateContent>
    </p:spTree>
    <p:extLst>
      <p:ext uri="{BB962C8B-B14F-4D97-AF65-F5344CB8AC3E}">
        <p14:creationId xmlns:p14="http://schemas.microsoft.com/office/powerpoint/2010/main" val="7642287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r>
              <a:rPr lang="en-US" dirty="0" smtClean="0"/>
              <a:t>Recall the first trial</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43</a:t>
            </a:fld>
            <a:endParaRPr lang="en-US" dirty="0"/>
          </a:p>
        </p:txBody>
      </p:sp>
      <p:pic>
        <p:nvPicPr>
          <p:cNvPr id="8"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1" name="TextBox 10"/>
              <p:cNvSpPr txBox="1"/>
              <p:nvPr/>
            </p:nvSpPr>
            <p:spPr>
              <a:xfrm>
                <a:off x="733658" y="5895452"/>
                <a:ext cx="4861923" cy="484043"/>
              </a:xfrm>
              <a:prstGeom prst="rect">
                <a:avLst/>
              </a:prstGeom>
              <a:noFill/>
            </p:spPr>
            <p:txBody>
              <a:bodyPr wrap="square" rtlCol="0">
                <a:spAutoFit/>
              </a:bodyPr>
              <a:lstStyle/>
              <a:p>
                <a:r>
                  <a:rPr lang="en-US" dirty="0" smtClean="0">
                    <a:solidFill>
                      <a:schemeClr val="accent1"/>
                    </a:solidFill>
                  </a:rPr>
                  <a:t>Estimate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𝑈</m:t>
                        </m:r>
                      </m:e>
                      <m:sup>
                        <m:r>
                          <a:rPr lang="en-US" b="0" i="1" smtClean="0">
                            <a:solidFill>
                              <a:schemeClr val="accent1"/>
                            </a:solidFill>
                            <a:latin typeface="Cambria Math" panose="02040503050406030204" pitchFamily="18" charset="0"/>
                          </a:rPr>
                          <m:t>𝜋</m:t>
                        </m:r>
                      </m:sup>
                    </m:sSup>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(2,1)</m:t>
                    </m:r>
                    <m:r>
                      <a:rPr lang="en-US" i="1">
                        <a:solidFill>
                          <a:schemeClr val="accent1"/>
                        </a:solidFill>
                        <a:latin typeface="Cambria Math" panose="02040503050406030204" pitchFamily="18" charset="0"/>
                      </a:rPr>
                      <m:t>)</m:t>
                    </m:r>
                  </m:oMath>
                </a14:m>
                <a:r>
                  <a:rPr lang="en-US" dirty="0">
                    <a:solidFill>
                      <a:schemeClr val="accent1"/>
                    </a:solidFill>
                  </a:rPr>
                  <a:t>:</a:t>
                </a:r>
                <a:r>
                  <a:rPr lang="en-US" dirty="0" smtClean="0">
                    <a:solidFill>
                      <a:schemeClr val="accent1"/>
                    </a:solidFill>
                  </a:rPr>
                  <a:t> </a:t>
                </a:r>
                <a14:m>
                  <m:oMath xmlns:m="http://schemas.openxmlformats.org/officeDocument/2006/math">
                    <m:f>
                      <m:fPr>
                        <m:ctrlPr>
                          <a:rPr lang="en-US" b="0" i="1" dirty="0" smtClean="0">
                            <a:solidFill>
                              <a:schemeClr val="accent1"/>
                            </a:solidFill>
                            <a:latin typeface="Cambria Math" panose="02040503050406030204" pitchFamily="18" charset="0"/>
                          </a:rPr>
                        </m:ctrlPr>
                      </m:fPr>
                      <m:num>
                        <m:r>
                          <a:rPr lang="en-US" b="0" i="1" dirty="0" smtClean="0">
                            <a:solidFill>
                              <a:schemeClr val="accent1"/>
                            </a:solidFill>
                            <a:latin typeface="Cambria Math" panose="02040503050406030204" pitchFamily="18" charset="0"/>
                          </a:rPr>
                          <m:t>−1.03−1.04</m:t>
                        </m:r>
                      </m:num>
                      <m:den>
                        <m:r>
                          <a:rPr lang="en-US" b="0" i="1" dirty="0" smtClean="0">
                            <a:solidFill>
                              <a:schemeClr val="accent1"/>
                            </a:solidFill>
                            <a:latin typeface="Cambria Math" panose="02040503050406030204" pitchFamily="18" charset="0"/>
                          </a:rPr>
                          <m:t>2</m:t>
                        </m:r>
                      </m:den>
                    </m:f>
                    <m:r>
                      <a:rPr lang="en-US" b="0" i="1" dirty="0" smtClean="0">
                        <a:solidFill>
                          <a:schemeClr val="accent1"/>
                        </a:solidFill>
                        <a:latin typeface="Cambria Math" panose="02040503050406030204" pitchFamily="18" charset="0"/>
                      </a:rPr>
                      <m:t>=−1.035</m:t>
                    </m:r>
                  </m:oMath>
                </a14:m>
                <a:endParaRPr lang="en-US" dirty="0">
                  <a:solidFill>
                    <a:schemeClr val="accent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33658" y="5895452"/>
                <a:ext cx="4861923" cy="484043"/>
              </a:xfrm>
              <a:prstGeom prst="rect">
                <a:avLst/>
              </a:prstGeom>
              <a:blipFill rotWithShape="0">
                <a:blip r:embed="rId6"/>
                <a:stretch>
                  <a:fillRect l="-1003"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7"/>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8"/>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9"/>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10"/>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45" name="Rectangle 44"/>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1"/>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13"/>
                <a:stretch>
                  <a:fillRect l="-1463"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723463" y="4072840"/>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723463" y="4072840"/>
                <a:ext cx="5015989" cy="369332"/>
              </a:xfrm>
              <a:prstGeom prst="rect">
                <a:avLst/>
              </a:prstGeom>
              <a:blipFill rotWithShape="0">
                <a:blip r:embed="rId1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853225" y="4434612"/>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49" name="Rectangle 48"/>
              <p:cNvSpPr>
                <a:spLocks noRot="1" noChangeAspect="1" noMove="1" noResize="1" noEditPoints="1" noAdjustHandles="1" noChangeArrowheads="1" noChangeShapeType="1" noTextEdit="1"/>
              </p:cNvSpPr>
              <p:nvPr/>
            </p:nvSpPr>
            <p:spPr>
              <a:xfrm>
                <a:off x="853225" y="4434612"/>
                <a:ext cx="3748590" cy="369332"/>
              </a:xfrm>
              <a:prstGeom prst="rect">
                <a:avLst/>
              </a:prstGeom>
              <a:blipFill rotWithShape="0">
                <a:blip r:embed="rId15"/>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723463" y="4786497"/>
                <a:ext cx="4612032"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=(4,1)</m:t>
                    </m:r>
                  </m:oMath>
                </a14:m>
                <a:r>
                  <a:rPr lang="en-US" dirty="0"/>
                  <a:t> action=tup (try going up)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50" name="Rectangle 49"/>
              <p:cNvSpPr>
                <a:spLocks noRot="1" noChangeAspect="1" noMove="1" noResize="1" noEditPoints="1" noAdjustHandles="1" noChangeArrowheads="1" noChangeShapeType="1" noTextEdit="1"/>
              </p:cNvSpPr>
              <p:nvPr/>
            </p:nvSpPr>
            <p:spPr>
              <a:xfrm>
                <a:off x="723463" y="4786497"/>
                <a:ext cx="4612032" cy="369332"/>
              </a:xfrm>
              <a:prstGeom prst="rect">
                <a:avLst/>
              </a:prstGeom>
              <a:blipFill rotWithShape="0">
                <a:blip r:embed="rId1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853227" y="5127340"/>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oMath>
                </a14:m>
                <a:endParaRPr lang="en-US" dirty="0"/>
              </a:p>
            </p:txBody>
          </p:sp>
        </mc:Choice>
        <mc:Fallback xmlns="">
          <p:sp>
            <p:nvSpPr>
              <p:cNvPr id="51" name="Rectangle 50"/>
              <p:cNvSpPr>
                <a:spLocks noRot="1" noChangeAspect="1" noMove="1" noResize="1" noEditPoints="1" noAdjustHandles="1" noChangeArrowheads="1" noChangeShapeType="1" noTextEdit="1"/>
              </p:cNvSpPr>
              <p:nvPr/>
            </p:nvSpPr>
            <p:spPr>
              <a:xfrm>
                <a:off x="853227" y="5127340"/>
                <a:ext cx="3748590" cy="369332"/>
              </a:xfrm>
              <a:prstGeom prst="rect">
                <a:avLst/>
              </a:prstGeom>
              <a:blipFill rotWithShape="0">
                <a:blip r:embed="rId17"/>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33658" y="5511396"/>
                <a:ext cx="5282280"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=(4,2)</m:t>
                    </m:r>
                  </m:oMath>
                </a14:m>
                <a:r>
                  <a:rPr lang="en-US" dirty="0" smtClean="0"/>
                  <a:t> No action available. Reward</a:t>
                </a:r>
                <a14:m>
                  <m:oMath xmlns:m="http://schemas.openxmlformats.org/officeDocument/2006/math">
                    <m:r>
                      <a:rPr lang="en-US" b="0" i="1" smtClean="0">
                        <a:latin typeface="Cambria Math" panose="02040503050406030204" pitchFamily="18" charset="0"/>
                      </a:rPr>
                      <m:t>=−1</m:t>
                    </m:r>
                  </m:oMath>
                </a14:m>
                <a:r>
                  <a:rPr lang="en-US" dirty="0" smtClean="0"/>
                  <a:t>; Terminate</a:t>
                </a:r>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733658" y="5511396"/>
                <a:ext cx="5282280" cy="369332"/>
              </a:xfrm>
              <a:prstGeom prst="rect">
                <a:avLst/>
              </a:prstGeom>
              <a:blipFill rotWithShape="0">
                <a:blip r:embed="rId18"/>
                <a:stretch>
                  <a:fillRect t="-8197" r="-23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572000" y="1236647"/>
                <a:ext cx="8064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𝛾</m:t>
                      </m:r>
                      <m:r>
                        <a:rPr lang="en-US" b="0" i="1" smtClean="0">
                          <a:solidFill>
                            <a:schemeClr val="accent1"/>
                          </a:solidFill>
                          <a:latin typeface="Cambria Math" panose="02040503050406030204" pitchFamily="18" charset="0"/>
                        </a:rPr>
                        <m:t>=1</m:t>
                      </m:r>
                    </m:oMath>
                  </m:oMathPara>
                </a14:m>
                <a:endParaRPr lang="en-US" dirty="0">
                  <a:solidFill>
                    <a:schemeClr val="accent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572000" y="1236647"/>
                <a:ext cx="806439" cy="369332"/>
              </a:xfrm>
              <a:prstGeom prst="rect">
                <a:avLst/>
              </a:prstGeom>
              <a:blipFill rotWithShape="0">
                <a:blip r:embed="rId19"/>
                <a:stretch>
                  <a:fillRect b="-6667"/>
                </a:stretch>
              </a:blipFill>
            </p:spPr>
            <p:txBody>
              <a:bodyPr/>
              <a:lstStyle/>
              <a:p>
                <a:r>
                  <a:rPr lang="en-US">
                    <a:noFill/>
                  </a:rPr>
                  <a:t> </a:t>
                </a:r>
              </a:p>
            </p:txBody>
          </p:sp>
        </mc:Fallback>
      </mc:AlternateContent>
    </p:spTree>
    <p:extLst>
      <p:ext uri="{BB962C8B-B14F-4D97-AF65-F5344CB8AC3E}">
        <p14:creationId xmlns:p14="http://schemas.microsoft.com/office/powerpoint/2010/main" val="142953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199" y="1219200"/>
                <a:ext cx="5971057" cy="4937760"/>
              </a:xfrm>
            </p:spPr>
            <p:txBody>
              <a:bodyPr/>
              <a:lstStyle/>
              <a:p>
                <a:r>
                  <a:rPr lang="en-US" dirty="0" smtClean="0"/>
                  <a:t>Estimate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𝜋</m:t>
                        </m:r>
                      </m:sup>
                    </m:sSup>
                    <m:r>
                      <a:rPr lang="en-US" b="0" i="1" smtClean="0">
                        <a:latin typeface="Cambria Math" panose="02040503050406030204" pitchFamily="18" charset="0"/>
                      </a:rPr>
                      <m:t>(2,1)</m:t>
                    </m:r>
                  </m:oMath>
                </a14:m>
                <a:r>
                  <a:rPr lang="en-US" dirty="0" smtClean="0"/>
                  <a:t> given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=0</m:t>
                    </m:r>
                  </m:oMath>
                </a14:m>
                <a:r>
                  <a:rPr lang="en-US" dirty="0" smtClean="0"/>
                  <a:t> or </a:t>
                </a:r>
                <a14:m>
                  <m:oMath xmlns:m="http://schemas.openxmlformats.org/officeDocument/2006/math">
                    <m:r>
                      <a:rPr lang="en-US" b="0" i="1" smtClean="0">
                        <a:latin typeface="Cambria Math" panose="02040503050406030204" pitchFamily="18" charset="0"/>
                      </a:rPr>
                      <m:t>0.5</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199" y="1219200"/>
                <a:ext cx="5971057" cy="4937760"/>
              </a:xfrm>
              <a:blipFill rotWithShape="0">
                <a:blip r:embed="rId2"/>
                <a:stretch>
                  <a:fillRect l="-1020" t="-1235" r="-71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44</a:t>
            </a:fld>
            <a:endParaRPr lang="en-US" dirty="0"/>
          </a:p>
        </p:txBody>
      </p:sp>
      <p:pic>
        <p:nvPicPr>
          <p:cNvPr id="8"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mc:AlternateContent xmlns:mc="http://schemas.openxmlformats.org/markup-compatibility/2006" xmlns:a14="http://schemas.microsoft.com/office/drawing/2010/main">
        <mc:Choice Requires="a14">
          <p:sp>
            <p:nvSpPr>
              <p:cNvPr id="12" name="Rectangle 11"/>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5"/>
                <a:stretch>
                  <a:fillRect l="-3390" t="-10000" r="-847" b="-26667"/>
                </a:stretch>
              </a:blipFill>
            </p:spPr>
            <p:txBody>
              <a:bodyPr/>
              <a:lstStyle/>
              <a:p>
                <a:r>
                  <a:rPr lang="en-US">
                    <a:noFill/>
                  </a:rPr>
                  <a:t> </a:t>
                </a:r>
              </a:p>
            </p:txBody>
          </p:sp>
        </mc:Fallback>
      </mc:AlternateContent>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6"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7" name="Rectangle 16"/>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8"/>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9"/>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10"/>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1"/>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13"/>
                <a:stretch>
                  <a:fillRect l="-1463"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23463" y="4072840"/>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723463" y="4072840"/>
                <a:ext cx="5015989" cy="369332"/>
              </a:xfrm>
              <a:prstGeom prst="rect">
                <a:avLst/>
              </a:prstGeom>
              <a:blipFill rotWithShape="0">
                <a:blip r:embed="rId1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53225" y="4434612"/>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853225" y="4434612"/>
                <a:ext cx="3748590" cy="369332"/>
              </a:xfrm>
              <a:prstGeom prst="rect">
                <a:avLst/>
              </a:prstGeom>
              <a:blipFill rotWithShape="0">
                <a:blip r:embed="rId15"/>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723463" y="4786497"/>
                <a:ext cx="4612032"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=(4,1)</m:t>
                    </m:r>
                  </m:oMath>
                </a14:m>
                <a:r>
                  <a:rPr lang="en-US" dirty="0"/>
                  <a:t> action=tup (try going up)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723463" y="4786497"/>
                <a:ext cx="4612032" cy="369332"/>
              </a:xfrm>
              <a:prstGeom prst="rect">
                <a:avLst/>
              </a:prstGeom>
              <a:blipFill rotWithShape="0">
                <a:blip r:embed="rId1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853227" y="5127340"/>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oMath>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853227" y="5127340"/>
                <a:ext cx="3748590" cy="369332"/>
              </a:xfrm>
              <a:prstGeom prst="rect">
                <a:avLst/>
              </a:prstGeom>
              <a:blipFill rotWithShape="0">
                <a:blip r:embed="rId17"/>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33658" y="5511396"/>
                <a:ext cx="5282280"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=(4,2)</m:t>
                    </m:r>
                  </m:oMath>
                </a14:m>
                <a:r>
                  <a:rPr lang="en-US" dirty="0" smtClean="0"/>
                  <a:t> No action available. Reward</a:t>
                </a:r>
                <a14:m>
                  <m:oMath xmlns:m="http://schemas.openxmlformats.org/officeDocument/2006/math">
                    <m:r>
                      <a:rPr lang="en-US" b="0" i="1" smtClean="0">
                        <a:latin typeface="Cambria Math" panose="02040503050406030204" pitchFamily="18" charset="0"/>
                      </a:rPr>
                      <m:t>=−1</m:t>
                    </m:r>
                  </m:oMath>
                </a14:m>
                <a:r>
                  <a:rPr lang="en-US" dirty="0" smtClean="0"/>
                  <a:t>; Terminate</a:t>
                </a:r>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733658" y="5511396"/>
                <a:ext cx="5282280" cy="369332"/>
              </a:xfrm>
              <a:prstGeom prst="rect">
                <a:avLst/>
              </a:prstGeom>
              <a:blipFill rotWithShape="0">
                <a:blip r:embed="rId18"/>
                <a:stretch>
                  <a:fillRect t="-8197" r="-231" b="-24590"/>
                </a:stretch>
              </a:blipFill>
            </p:spPr>
            <p:txBody>
              <a:bodyPr/>
              <a:lstStyle/>
              <a:p>
                <a:r>
                  <a:rPr lang="en-US">
                    <a:noFill/>
                  </a:rPr>
                  <a:t> </a:t>
                </a:r>
              </a:p>
            </p:txBody>
          </p:sp>
        </mc:Fallback>
      </mc:AlternateContent>
    </p:spTree>
    <p:extLst>
      <p:ext uri="{BB962C8B-B14F-4D97-AF65-F5344CB8AC3E}">
        <p14:creationId xmlns:p14="http://schemas.microsoft.com/office/powerpoint/2010/main" val="3695439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199" y="1219200"/>
                <a:ext cx="5971057" cy="4937760"/>
              </a:xfrm>
            </p:spPr>
            <p:txBody>
              <a:bodyPr/>
              <a:lstStyle/>
              <a:p>
                <a:r>
                  <a:rPr lang="en-US" dirty="0" smtClean="0"/>
                  <a:t>Estimate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𝜋</m:t>
                        </m:r>
                      </m:sup>
                    </m:sSup>
                    <m:r>
                      <a:rPr lang="en-US" b="0" i="1" smtClean="0">
                        <a:latin typeface="Cambria Math" panose="02040503050406030204" pitchFamily="18" charset="0"/>
                      </a:rPr>
                      <m:t>(2,1)</m:t>
                    </m:r>
                  </m:oMath>
                </a14:m>
                <a:r>
                  <a:rPr lang="en-US" dirty="0" smtClean="0"/>
                  <a:t> given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=0</m:t>
                    </m:r>
                  </m:oMath>
                </a14:m>
                <a:r>
                  <a:rPr lang="en-US" dirty="0" smtClean="0"/>
                  <a:t> or </a:t>
                </a:r>
                <a14:m>
                  <m:oMath xmlns:m="http://schemas.openxmlformats.org/officeDocument/2006/math">
                    <m:r>
                      <a:rPr lang="en-US" b="0" i="1" smtClean="0">
                        <a:latin typeface="Cambria Math" panose="02040503050406030204" pitchFamily="18" charset="0"/>
                      </a:rPr>
                      <m:t>0.5</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199" y="1219200"/>
                <a:ext cx="5971057" cy="4937760"/>
              </a:xfrm>
              <a:blipFill rotWithShape="0">
                <a:blip r:embed="rId2"/>
                <a:stretch>
                  <a:fillRect l="-1020" t="-1235" r="-71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45</a:t>
            </a:fld>
            <a:endParaRPr lang="en-US" dirty="0"/>
          </a:p>
        </p:txBody>
      </p:sp>
      <p:pic>
        <p:nvPicPr>
          <p:cNvPr id="8"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mc:AlternateContent xmlns:mc="http://schemas.openxmlformats.org/markup-compatibility/2006" xmlns:a14="http://schemas.microsoft.com/office/drawing/2010/main">
        <mc:Choice Requires="a14">
          <p:sp>
            <p:nvSpPr>
              <p:cNvPr id="12" name="Rectangle 11"/>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5"/>
                <a:stretch>
                  <a:fillRect l="-3390" t="-10000" r="-847" b="-26667"/>
                </a:stretch>
              </a:blipFill>
            </p:spPr>
            <p:txBody>
              <a:bodyPr/>
              <a:lstStyle/>
              <a:p>
                <a:r>
                  <a:rPr lang="en-US">
                    <a:noFill/>
                  </a:rPr>
                  <a:t> </a:t>
                </a:r>
              </a:p>
            </p:txBody>
          </p:sp>
        </mc:Fallback>
      </mc:AlternateContent>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6"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7" name="Rectangle 16"/>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8"/>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9"/>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10"/>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1"/>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2"/>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13"/>
                <a:stretch>
                  <a:fillRect l="-1463"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23463" y="4072840"/>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723463" y="4072840"/>
                <a:ext cx="5015989" cy="369332"/>
              </a:xfrm>
              <a:prstGeom prst="rect">
                <a:avLst/>
              </a:prstGeom>
              <a:blipFill rotWithShape="0">
                <a:blip r:embed="rId1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53225" y="4434612"/>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853225" y="4434612"/>
                <a:ext cx="3748590" cy="369332"/>
              </a:xfrm>
              <a:prstGeom prst="rect">
                <a:avLst/>
              </a:prstGeom>
              <a:blipFill rotWithShape="0">
                <a:blip r:embed="rId15"/>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723463" y="4786497"/>
                <a:ext cx="4612032"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=(4,1)</m:t>
                    </m:r>
                  </m:oMath>
                </a14:m>
                <a:r>
                  <a:rPr lang="en-US" dirty="0"/>
                  <a:t> action=tup (try going up)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723463" y="4786497"/>
                <a:ext cx="4612032" cy="369332"/>
              </a:xfrm>
              <a:prstGeom prst="rect">
                <a:avLst/>
              </a:prstGeom>
              <a:blipFill rotWithShape="0">
                <a:blip r:embed="rId1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853227" y="5127340"/>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oMath>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853227" y="5127340"/>
                <a:ext cx="3748590" cy="369332"/>
              </a:xfrm>
              <a:prstGeom prst="rect">
                <a:avLst/>
              </a:prstGeom>
              <a:blipFill rotWithShape="0">
                <a:blip r:embed="rId17"/>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33658" y="5511396"/>
                <a:ext cx="5282280"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=(4,2)</m:t>
                    </m:r>
                  </m:oMath>
                </a14:m>
                <a:r>
                  <a:rPr lang="en-US" dirty="0" smtClean="0"/>
                  <a:t> No action available. Reward</a:t>
                </a:r>
                <a14:m>
                  <m:oMath xmlns:m="http://schemas.openxmlformats.org/officeDocument/2006/math">
                    <m:r>
                      <a:rPr lang="en-US" b="0" i="1" smtClean="0">
                        <a:latin typeface="Cambria Math" panose="02040503050406030204" pitchFamily="18" charset="0"/>
                      </a:rPr>
                      <m:t>=−1</m:t>
                    </m:r>
                  </m:oMath>
                </a14:m>
                <a:r>
                  <a:rPr lang="en-US" dirty="0" smtClean="0"/>
                  <a:t>; Terminate</a:t>
                </a:r>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733658" y="5511396"/>
                <a:ext cx="5282280" cy="369332"/>
              </a:xfrm>
              <a:prstGeom prst="rect">
                <a:avLst/>
              </a:prstGeom>
              <a:blipFill rotWithShape="0">
                <a:blip r:embed="rId18"/>
                <a:stretch>
                  <a:fillRect t="-8197" r="-23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30026" y="30708"/>
                <a:ext cx="5686494" cy="1107163"/>
              </a:xfrm>
              <a:prstGeom prst="rect">
                <a:avLst/>
              </a:prstGeom>
              <a:noFill/>
            </p:spPr>
            <p:txBody>
              <a:bodyPr wrap="square" lIns="0" tIns="0" rIns="0" bIns="0" rtlCol="0">
                <a:spAutoFit/>
              </a:bodyPr>
              <a:lstStyle/>
              <a:p>
                <a:r>
                  <a:rPr lang="en-US" dirty="0" smtClean="0"/>
                  <a:t>If </a:t>
                </a:r>
                <a14:m>
                  <m:oMath xmlns:m="http://schemas.openxmlformats.org/officeDocument/2006/math">
                    <m:r>
                      <a:rPr lang="en-US" i="1">
                        <a:latin typeface="Cambria Math" panose="02040503050406030204" pitchFamily="18" charset="0"/>
                      </a:rPr>
                      <m:t>𝛾</m:t>
                    </m:r>
                    <m:r>
                      <a:rPr lang="en-US" i="1">
                        <a:latin typeface="Cambria Math" panose="02040503050406030204" pitchFamily="18" charset="0"/>
                      </a:rPr>
                      <m:t>=0</m:t>
                    </m:r>
                  </m:oMath>
                </a14:m>
                <a:r>
                  <a:rPr lang="en-US" i="1" dirty="0">
                    <a:latin typeface="Cambria Math" panose="02040503050406030204" pitchFamily="18" charset="0"/>
                  </a:rPr>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2,1</m:t>
                        </m:r>
                      </m:e>
                    </m:d>
                    <m:r>
                      <a:rPr lang="en-US" i="1">
                        <a:latin typeface="Cambria Math" panose="02040503050406030204" pitchFamily="18" charset="0"/>
                      </a:rPr>
                      <m:t>=</m:t>
                    </m:r>
                    <m:r>
                      <a:rPr lang="en-US" b="0" i="1" smtClean="0">
                        <a:latin typeface="Cambria Math" panose="02040503050406030204" pitchFamily="18" charset="0"/>
                      </a:rPr>
                      <m:t>−0.01</m:t>
                    </m:r>
                  </m:oMath>
                </a14:m>
                <a:endParaRPr lang="en-US" b="0" dirty="0" smtClean="0"/>
              </a:p>
              <a:p>
                <a:r>
                  <a:rPr lang="en-US" b="0" dirty="0" smtClean="0"/>
                  <a:t>If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=0.5</m:t>
                    </m:r>
                  </m:oMath>
                </a14:m>
                <a:r>
                  <a:rPr lang="en-US" b="0" i="1" dirty="0" smtClean="0">
                    <a:latin typeface="Cambria Math" panose="02040503050406030204" pitchFamily="18" charset="0"/>
                  </a:rPr>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2,1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−0.01−0.01∗0.5−0.01∗</m:t>
                        </m:r>
                        <m:sSup>
                          <m:sSupPr>
                            <m:ctrlPr>
                              <a:rPr lang="en-US" b="0" i="1" smtClean="0">
                                <a:latin typeface="Cambria Math" panose="02040503050406030204" pitchFamily="18" charset="0"/>
                              </a:rPr>
                            </m:ctrlPr>
                          </m:sSupPr>
                          <m:e>
                            <m:r>
                              <a:rPr lang="en-US" b="0" i="1" smtClean="0">
                                <a:latin typeface="Cambria Math" panose="02040503050406030204" pitchFamily="18" charset="0"/>
                              </a:rPr>
                              <m:t>0.5</m:t>
                            </m:r>
                          </m:e>
                          <m:sup>
                            <m:r>
                              <a:rPr lang="en-US" b="0" i="1" smtClean="0">
                                <a:latin typeface="Cambria Math" panose="02040503050406030204" pitchFamily="18" charset="0"/>
                              </a:rPr>
                              <m:t>2</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0.5</m:t>
                            </m:r>
                          </m:e>
                          <m:sup>
                            <m:r>
                              <a:rPr lang="en-US" b="0" i="1" smtClean="0">
                                <a:latin typeface="Cambria Math" panose="02040503050406030204" pitchFamily="18" charset="0"/>
                              </a:rPr>
                              <m:t>3</m:t>
                            </m:r>
                          </m:sup>
                        </m:sSup>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−0.01−0.01∗0.5−0.01∗</m:t>
                        </m:r>
                        <m:sSup>
                          <m:sSupPr>
                            <m:ctrlPr>
                              <a:rPr lang="en-US" i="1">
                                <a:latin typeface="Cambria Math" panose="02040503050406030204" pitchFamily="18" charset="0"/>
                              </a:rPr>
                            </m:ctrlPr>
                          </m:sSupPr>
                          <m:e>
                            <m:r>
                              <a:rPr lang="en-US" i="1">
                                <a:latin typeface="Cambria Math" panose="02040503050406030204" pitchFamily="18" charset="0"/>
                              </a:rPr>
                              <m:t>0.5</m:t>
                            </m:r>
                          </m:e>
                          <m:sup>
                            <m:r>
                              <a:rPr lang="en-US" i="1">
                                <a:latin typeface="Cambria Math" panose="02040503050406030204" pitchFamily="18" charset="0"/>
                              </a:rPr>
                              <m:t>2</m:t>
                            </m:r>
                          </m:sup>
                        </m:sSup>
                        <m:r>
                          <a:rPr lang="en-US" i="1">
                            <a:latin typeface="Cambria Math" panose="02040503050406030204" pitchFamily="18" charset="0"/>
                          </a:rPr>
                          <m:t>−</m:t>
                        </m:r>
                        <m:r>
                          <a:rPr lang="en-US" b="0" i="1" smtClean="0">
                            <a:latin typeface="Cambria Math" panose="02040503050406030204" pitchFamily="18" charset="0"/>
                          </a:rPr>
                          <m:t>0.01∗</m:t>
                        </m:r>
                        <m:sSup>
                          <m:sSupPr>
                            <m:ctrlPr>
                              <a:rPr lang="en-US" b="0" i="1" smtClean="0">
                                <a:latin typeface="Cambria Math" panose="02040503050406030204" pitchFamily="18" charset="0"/>
                              </a:rPr>
                            </m:ctrlPr>
                          </m:sSupPr>
                          <m:e>
                            <m:r>
                              <a:rPr lang="en-US" b="0" i="1" smtClean="0">
                                <a:latin typeface="Cambria Math" panose="02040503050406030204" pitchFamily="18" charset="0"/>
                              </a:rPr>
                              <m:t>0.5</m:t>
                            </m:r>
                          </m:e>
                          <m:sup>
                            <m:r>
                              <a:rPr lang="en-US" b="0" i="1" smtClean="0">
                                <a:latin typeface="Cambria Math" panose="02040503050406030204" pitchFamily="18" charset="0"/>
                              </a:rPr>
                              <m:t>3</m:t>
                            </m:r>
                          </m:sup>
                        </m:sSup>
                        <m:r>
                          <a:rPr lang="en-US" b="0" i="1" smtClean="0">
                            <a:latin typeface="Cambria Math" panose="02040503050406030204" pitchFamily="18" charset="0"/>
                          </a:rPr>
                          <m:t>−</m:t>
                        </m:r>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0.5</m:t>
                            </m:r>
                          </m:e>
                          <m:sup>
                            <m:r>
                              <a:rPr lang="en-US" b="0" i="1" smtClean="0">
                                <a:latin typeface="Cambria Math" panose="02040503050406030204" pitchFamily="18" charset="0"/>
                              </a:rPr>
                              <m:t>4</m:t>
                            </m:r>
                          </m:sup>
                        </m:sSup>
                        <m:r>
                          <a:rPr lang="en-US" b="0" i="1" smtClean="0">
                            <a:latin typeface="Cambria Math" panose="02040503050406030204" pitchFamily="18" charset="0"/>
                          </a:rPr>
                          <m:t>)</m:t>
                        </m:r>
                      </m:e>
                    </m:d>
                    <m:r>
                      <a:rPr lang="en-US" i="1" dirty="0" smtClean="0">
                        <a:latin typeface="Cambria Math" panose="02040503050406030204" pitchFamily="18" charset="0"/>
                      </a:rPr>
                      <m:t>/2</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330026" y="30708"/>
                <a:ext cx="5686494" cy="1107163"/>
              </a:xfrm>
              <a:prstGeom prst="rect">
                <a:avLst/>
              </a:prstGeom>
              <a:blipFill rotWithShape="0">
                <a:blip r:embed="rId19"/>
                <a:stretch>
                  <a:fillRect l="-2465" t="-18681" b="-65934"/>
                </a:stretch>
              </a:blipFill>
            </p:spPr>
            <p:txBody>
              <a:bodyPr/>
              <a:lstStyle/>
              <a:p>
                <a:r>
                  <a:rPr lang="en-US">
                    <a:noFill/>
                  </a:rPr>
                  <a:t> </a:t>
                </a:r>
              </a:p>
            </p:txBody>
          </p:sp>
        </mc:Fallback>
      </mc:AlternateContent>
    </p:spTree>
    <p:extLst>
      <p:ext uri="{BB962C8B-B14F-4D97-AF65-F5344CB8AC3E}">
        <p14:creationId xmlns:p14="http://schemas.microsoft.com/office/powerpoint/2010/main" val="283992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Utility Estimation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Disadvantage: </a:t>
                </a:r>
              </a:p>
              <a:p>
                <a:pPr lvl="1"/>
                <a:r>
                  <a:rPr lang="en-US" dirty="0" smtClean="0"/>
                  <a:t>Need to wait until you reach terminal state</a:t>
                </a:r>
              </a:p>
              <a:p>
                <a:pPr lvl="1"/>
                <a:r>
                  <a:rPr lang="en-US" dirty="0" smtClean="0"/>
                  <a:t>Estimate </a:t>
                </a: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 and </a:t>
                </a: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smtClean="0"/>
                  <a:t> separately, ignoring the relation</a:t>
                </a:r>
              </a:p>
              <a:p>
                <a:pPr lvl="1"/>
                <a:endParaRPr lang="en-US" dirty="0"/>
              </a:p>
              <a:p>
                <a:pPr lvl="1"/>
                <a:endParaRPr lang="en-US" dirty="0" smtClean="0"/>
              </a:p>
              <a:p>
                <a:pPr lvl="1"/>
                <a:r>
                  <a:rPr lang="en-US" dirty="0" smtClean="0"/>
                  <a:t>Converge very slowly</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46</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966B0B38-2956-49E2-955F-5784DD8A3A6B}"/>
                  </a:ext>
                </a:extLst>
              </p:cNvPr>
              <p:cNvSpPr txBox="1"/>
              <p:nvPr/>
            </p:nvSpPr>
            <p:spPr>
              <a:xfrm>
                <a:off x="1153159" y="2630303"/>
                <a:ext cx="6186985" cy="773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smtClean="0">
                              <a:latin typeface="Cambria Math" panose="02040503050406030204" pitchFamily="18" charset="0"/>
                            </a:rPr>
                            <m:t>𝑈</m:t>
                          </m:r>
                        </m:e>
                        <m:sup>
                          <m:r>
                            <a:rPr lang="en-US" b="0" i="1" smtClean="0">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e>
                          </m:d>
                        </m:e>
                      </m:nary>
                      <m:sSup>
                        <m:sSupPr>
                          <m:ctrlPr>
                            <a:rPr lang="en-US" b="0" i="1" smtClean="0">
                              <a:latin typeface="Cambria Math" panose="02040503050406030204" pitchFamily="18" charset="0"/>
                            </a:rPr>
                          </m:ctrlPr>
                        </m:sSupPr>
                        <m:e>
                          <m:r>
                            <a:rPr lang="en-US" i="1">
                              <a:latin typeface="Cambria Math" panose="02040503050406030204" pitchFamily="18" charset="0"/>
                            </a:rPr>
                            <m:t>𝑈</m:t>
                          </m:r>
                        </m:e>
                        <m:sup>
                          <m:r>
                            <a:rPr lang="en-US" b="0" i="1" smtClean="0">
                              <a:latin typeface="Cambria Math" panose="02040503050406030204" pitchFamily="18" charset="0"/>
                            </a:rPr>
                            <m:t>𝜋</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smtClean="0">
                          <a:latin typeface="Cambria Math" panose="02040503050406030204" pitchFamily="18" charset="0"/>
                        </a:rPr>
                        <m:t>)</m:t>
                      </m:r>
                    </m:oMath>
                  </m:oMathPara>
                </a14:m>
                <a:endParaRPr lang="en-US" dirty="0" smtClean="0"/>
              </a:p>
            </p:txBody>
          </p:sp>
        </mc:Choice>
        <mc:Fallback xmlns="">
          <p:sp>
            <p:nvSpPr>
              <p:cNvPr id="7" name="TextBox 6">
                <a:extLst>
                  <a:ext uri="{FF2B5EF4-FFF2-40B4-BE49-F238E27FC236}">
                    <a16:creationId xmlns:a16="http://schemas.microsoft.com/office/drawing/2014/main" xmlns:a14="http://schemas.microsoft.com/office/drawing/2010/main" xmlns="" id="{966B0B38-2956-49E2-955F-5784DD8A3A6B}"/>
                  </a:ext>
                </a:extLst>
              </p:cNvPr>
              <p:cNvSpPr txBox="1">
                <a:spLocks noRot="1" noChangeAspect="1" noMove="1" noResize="1" noEditPoints="1" noAdjustHandles="1" noChangeArrowheads="1" noChangeShapeType="1" noTextEdit="1"/>
              </p:cNvSpPr>
              <p:nvPr/>
            </p:nvSpPr>
            <p:spPr>
              <a:xfrm>
                <a:off x="1153159" y="2630303"/>
                <a:ext cx="6186985" cy="773738"/>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1649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quarter" idx="1"/>
          </p:nvPr>
        </p:nvSpPr>
        <p:spPr/>
        <p:txBody>
          <a:bodyPr>
            <a:normAutofit/>
          </a:bodyPr>
          <a:lstStyle/>
          <a:p>
            <a:r>
              <a:rPr lang="en-US" dirty="0" smtClean="0"/>
              <a:t>What is Reinforcement Learning</a:t>
            </a:r>
          </a:p>
          <a:p>
            <a:endParaRPr lang="en-US" dirty="0" smtClean="0"/>
          </a:p>
          <a:p>
            <a:r>
              <a:rPr lang="en-US" dirty="0" smtClean="0"/>
              <a:t>Passive RL</a:t>
            </a:r>
            <a:endParaRPr lang="en-US" dirty="0"/>
          </a:p>
          <a:p>
            <a:pPr lvl="1"/>
            <a:r>
              <a:rPr lang="en-US" dirty="0" smtClean="0"/>
              <a:t>Model-based </a:t>
            </a:r>
            <a:r>
              <a:rPr lang="en-US" dirty="0"/>
              <a:t>Passive RL</a:t>
            </a:r>
          </a:p>
          <a:p>
            <a:pPr lvl="1"/>
            <a:r>
              <a:rPr lang="en-US" dirty="0" smtClean="0"/>
              <a:t>Model-free Passive RL</a:t>
            </a:r>
            <a:endParaRPr lang="en-US" dirty="0"/>
          </a:p>
          <a:p>
            <a:pPr lvl="2"/>
            <a:r>
              <a:rPr lang="en-US" dirty="0"/>
              <a:t>Direct Utility Estimation</a:t>
            </a:r>
          </a:p>
          <a:p>
            <a:pPr lvl="2"/>
            <a:r>
              <a:rPr lang="en-US" dirty="0" smtClean="0">
                <a:solidFill>
                  <a:srgbClr val="0070C0"/>
                </a:solidFill>
              </a:rPr>
              <a:t>Temporal </a:t>
            </a:r>
            <a:r>
              <a:rPr lang="en-US" dirty="0">
                <a:solidFill>
                  <a:srgbClr val="0070C0"/>
                </a:solidFill>
              </a:rPr>
              <a:t>Difference Learning</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47</a:t>
            </a:fld>
            <a:endParaRPr lang="en-US" dirty="0"/>
          </a:p>
        </p:txBody>
      </p:sp>
    </p:spTree>
    <p:extLst>
      <p:ext uri="{BB962C8B-B14F-4D97-AF65-F5344CB8AC3E}">
        <p14:creationId xmlns:p14="http://schemas.microsoft.com/office/powerpoint/2010/main" val="2288273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Temporal-Different Learning (TD Learning)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20000"/>
              </a:bodyPr>
              <a:lstStyle/>
              <a:p>
                <a:r>
                  <a:rPr lang="en-US" dirty="0" smtClean="0"/>
                  <a:t>Key ideas: </a:t>
                </a:r>
              </a:p>
              <a:p>
                <a:pPr lvl="1"/>
                <a:r>
                  <a:rPr lang="en-US" dirty="0" smtClean="0"/>
                  <a:t>Do not wait until the trial terminates, update </a:t>
                </a:r>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 after each state transition</a:t>
                </a:r>
              </a:p>
              <a:p>
                <a:pPr lvl="1"/>
                <a:r>
                  <a:rPr lang="en-US" dirty="0"/>
                  <a:t>Use running </a:t>
                </a:r>
                <a:r>
                  <a:rPr lang="en-US" dirty="0" smtClean="0"/>
                  <a:t>average, i.e., balancing previous estimate and the latest sample</a:t>
                </a:r>
              </a:p>
              <a:p>
                <a:pPr lvl="1"/>
                <a:r>
                  <a:rPr lang="en-US" dirty="0" smtClean="0"/>
                  <a:t>Naturally</a:t>
                </a:r>
                <a:r>
                  <a:rPr lang="en-US" dirty="0"/>
                  <a:t>, more likely outcome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oMath>
                </a14:m>
                <a:r>
                  <a:rPr lang="en-US" dirty="0"/>
                  <a:t> will contribute to the update more </a:t>
                </a:r>
                <a:r>
                  <a:rPr lang="en-US" dirty="0" smtClean="0"/>
                  <a:t>often</a:t>
                </a:r>
                <a:endParaRPr lang="en-US" dirty="0"/>
              </a:p>
              <a:p>
                <a:endParaRPr lang="en-US" dirty="0"/>
              </a:p>
              <a:p>
                <a:r>
                  <a:rPr lang="en-US" dirty="0" smtClean="0"/>
                  <a:t>Recall how we estimate state value given the model and policy</a:t>
                </a:r>
              </a:p>
              <a:p>
                <a:pPr lvl="1"/>
                <a:r>
                  <a:rPr lang="en-US" dirty="0" smtClean="0"/>
                  <a:t>Using simplified Bellman update</a:t>
                </a:r>
              </a:p>
              <a:p>
                <a:pPr lvl="1"/>
                <a:endParaRPr lang="en-US" dirty="0" smtClean="0"/>
              </a:p>
              <a:p>
                <a:pPr lvl="1"/>
                <a:endParaRPr lang="en-US" dirty="0" smtClean="0"/>
              </a:p>
              <a:p>
                <a:pPr lvl="1"/>
                <a:r>
                  <a:rPr lang="en-US" dirty="0" smtClean="0"/>
                  <a:t>Update </a:t>
                </a:r>
                <a:r>
                  <a:rPr lang="en-US" dirty="0"/>
                  <a:t>for a subset of states </a:t>
                </a:r>
                <a:r>
                  <a:rPr lang="en-US" dirty="0" smtClean="0"/>
                  <a:t>only</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667" t="-271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48</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1905759" y="4798154"/>
                <a:ext cx="4439292" cy="773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𝑈</m:t>
                          </m:r>
                        </m:e>
                        <m:sub>
                          <m:r>
                            <a:rPr lang="en-US" b="0" i="1" smtClean="0">
                              <a:latin typeface="Cambria Math" panose="02040503050406030204" pitchFamily="18" charset="0"/>
                            </a:rPr>
                            <m:t>𝑖</m:t>
                          </m:r>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e>
                          </m:d>
                        </m:e>
                      </m:nary>
                      <m:sSub>
                        <m:sSubPr>
                          <m:ctrlPr>
                            <a:rPr lang="en-US" b="0" i="1" smtClean="0">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905759" y="4798154"/>
                <a:ext cx="4439292" cy="773738"/>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3075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Temporal-Different Learning</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r>
                  <a:rPr lang="en-US" dirty="0" smtClean="0"/>
                  <a:t>Suppose </a:t>
                </a:r>
                <a:r>
                  <a:rPr lang="en-US" dirty="0"/>
                  <a:t>we are in one step of a trial: agent is in state </a:t>
                </a:r>
                <a14:m>
                  <m:oMath xmlns:m="http://schemas.openxmlformats.org/officeDocument/2006/math">
                    <m:r>
                      <a:rPr lang="en-US" b="0" i="1" smtClean="0">
                        <a:latin typeface="Cambria Math" panose="02040503050406030204" pitchFamily="18" charset="0"/>
                      </a:rPr>
                      <m:t>𝑠</m:t>
                    </m:r>
                  </m:oMath>
                </a14:m>
                <a:r>
                  <a:rPr lang="en-US" dirty="0" smtClean="0"/>
                  <a:t>, </a:t>
                </a:r>
                <a:r>
                  <a:rPr lang="en-US" dirty="0"/>
                  <a:t>take action </a:t>
                </a:r>
                <a14:m>
                  <m:oMath xmlns:m="http://schemas.openxmlformats.org/officeDocument/2006/math">
                    <m:r>
                      <a:rPr lang="en-US" b="0" i="1" dirty="0" smtClean="0">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r>
                  <a:rPr lang="en-US" dirty="0"/>
                  <a:t>, get reward </a:t>
                </a:r>
                <a14:m>
                  <m:oMath xmlns:m="http://schemas.openxmlformats.org/officeDocument/2006/math">
                    <m:r>
                      <a:rPr lang="en-US" b="0" i="1" smtClean="0">
                        <a:latin typeface="Cambria Math" panose="02040503050406030204" pitchFamily="18" charset="0"/>
                      </a:rPr>
                      <m:t>𝑟</m:t>
                    </m:r>
                  </m:oMath>
                </a14:m>
                <a:r>
                  <a:rPr lang="en-US" dirty="0" smtClean="0"/>
                  <a:t> end </a:t>
                </a:r>
                <a:r>
                  <a:rPr lang="en-US" dirty="0"/>
                  <a:t>up in 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a:p>
                <a:pPr lvl="1"/>
                <a:r>
                  <a:rPr lang="en-US" dirty="0"/>
                  <a:t>Can we update just for </a:t>
                </a:r>
                <a14:m>
                  <m:oMath xmlns:m="http://schemas.openxmlformats.org/officeDocument/2006/math">
                    <m:r>
                      <a:rPr lang="en-US" b="0" i="1" smtClean="0">
                        <a:latin typeface="Cambria Math" panose="02040503050406030204" pitchFamily="18" charset="0"/>
                      </a:rPr>
                      <m:t>𝑠</m:t>
                    </m:r>
                  </m:oMath>
                </a14:m>
                <a:r>
                  <a:rPr lang="en-US" dirty="0"/>
                  <a:t> using simplified Bellman update? </a:t>
                </a:r>
                <a:endParaRPr lang="en-US" dirty="0" smtClean="0"/>
              </a:p>
              <a:p>
                <a:pPr lvl="1"/>
                <a:endParaRPr lang="en-US" dirty="0"/>
              </a:p>
              <a:p>
                <a:pPr lvl="1"/>
                <a:endParaRPr lang="en-US" dirty="0" smtClean="0"/>
              </a:p>
              <a:p>
                <a:pPr lvl="1"/>
                <a:r>
                  <a:rPr lang="en-US" dirty="0" smtClean="0"/>
                  <a:t>No</a:t>
                </a:r>
                <a:r>
                  <a:rPr lang="en-US" dirty="0"/>
                  <a:t>, because we don’t know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b="0" i="1" smtClean="0">
                                <a:latin typeface="Cambria Math" panose="02040503050406030204" pitchFamily="18" charset="0"/>
                              </a:rPr>
                              <m:t>′</m:t>
                            </m:r>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endParaRPr lang="en-US" dirty="0" smtClean="0"/>
              </a:p>
              <a:p>
                <a:pPr lvl="1"/>
                <a:r>
                  <a:rPr lang="en-US" dirty="0" smtClean="0"/>
                  <a:t>However,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 is sampled from the distribution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smtClean="0"/>
                  <a:t>. Can we directly estimate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smtClean="0"/>
                  <a:t> from this sample?</a:t>
                </a:r>
              </a:p>
              <a:p>
                <a:pPr lvl="1"/>
                <a:endParaRPr lang="en-US" dirty="0"/>
              </a:p>
              <a:p>
                <a:pPr lvl="1"/>
                <a:r>
                  <a:rPr lang="en-US" dirty="0" smtClean="0"/>
                  <a:t>Not good. A single sample can have very high variance.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smtClean="0"/>
                  <a:t> can be very different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smtClean="0"/>
              </a:p>
              <a:p>
                <a:pPr lvl="1"/>
                <a:r>
                  <a:rPr lang="en-US" dirty="0" smtClean="0"/>
                  <a:t>TD Learning: Make use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 to “smooth” the update</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667" t="-111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49</a:t>
            </a:fld>
            <a:endParaRPr lang="en-US" dirty="0"/>
          </a:p>
        </p:txBody>
      </p:sp>
      <p:sp>
        <p:nvSpPr>
          <p:cNvPr id="10" name="TextBox 9"/>
          <p:cNvSpPr txBox="1"/>
          <p:nvPr/>
        </p:nvSpPr>
        <p:spPr>
          <a:xfrm>
            <a:off x="6673516" y="5972294"/>
            <a:ext cx="1693156" cy="369332"/>
          </a:xfrm>
          <a:prstGeom prst="rect">
            <a:avLst/>
          </a:prstGeom>
          <a:noFill/>
        </p:spPr>
        <p:txBody>
          <a:bodyPr wrap="none" rtlCol="0">
            <a:spAutoFit/>
          </a:bodyPr>
          <a:lstStyle/>
          <a:p>
            <a:r>
              <a:rPr lang="en-US" dirty="0" smtClean="0">
                <a:solidFill>
                  <a:schemeClr val="accent1"/>
                </a:solidFill>
              </a:rPr>
              <a:t>Running average</a:t>
            </a:r>
            <a:endParaRPr lang="en-US" dirty="0">
              <a:solidFill>
                <a:schemeClr val="accent1"/>
              </a:solidFill>
            </a:endParaRPr>
          </a:p>
        </p:txBody>
      </p:sp>
    </p:spTree>
    <p:extLst>
      <p:ext uri="{BB962C8B-B14F-4D97-AF65-F5344CB8AC3E}">
        <p14:creationId xmlns:p14="http://schemas.microsoft.com/office/powerpoint/2010/main" val="418921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Reinforcement Learning</a:t>
            </a:r>
          </a:p>
        </p:txBody>
      </p:sp>
      <p:sp>
        <p:nvSpPr>
          <p:cNvPr id="3" name="Content Placeholder 2"/>
          <p:cNvSpPr>
            <a:spLocks noGrp="1"/>
          </p:cNvSpPr>
          <p:nvPr>
            <p:ph sz="quarter" idx="1"/>
          </p:nvPr>
        </p:nvSpPr>
        <p:spPr/>
        <p:txBody>
          <a:bodyPr/>
          <a:lstStyle/>
          <a:p>
            <a:r>
              <a:rPr lang="en-US" dirty="0"/>
              <a:t>Reinforcement Learning: Learn an optimal policy for the environment without having a complete model</a:t>
            </a:r>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1527574" y="2380684"/>
                <a:ext cx="1933030" cy="646331"/>
              </a:xfrm>
              <a:prstGeom prst="rect">
                <a:avLst/>
              </a:prstGeom>
            </p:spPr>
            <p:txBody>
              <a:bodyPr wrap="none">
                <a:spAutoFit/>
              </a:bodyPr>
              <a:lstStyle/>
              <a:p>
                <a:r>
                  <a:rPr lang="en-US" dirty="0" smtClean="0">
                    <a:solidFill>
                      <a:schemeClr val="accent1"/>
                    </a:solidFill>
                  </a:rPr>
                  <a:t>MDP: </a:t>
                </a:r>
                <a14:m>
                  <m:oMath xmlns:m="http://schemas.openxmlformats.org/officeDocument/2006/math">
                    <m:r>
                      <a:rPr lang="en-US">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𝑆</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𝐴</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𝑃</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𝑅</m:t>
                    </m:r>
                    <m:r>
                      <a:rPr lang="en-US" i="1">
                        <a:solidFill>
                          <a:schemeClr val="accent1"/>
                        </a:solidFill>
                        <a:latin typeface="Cambria Math" panose="02040503050406030204" pitchFamily="18" charset="0"/>
                      </a:rPr>
                      <m:t>)</m:t>
                    </m:r>
                  </m:oMath>
                </a14:m>
                <a:endParaRPr lang="en-US" dirty="0" smtClean="0">
                  <a:solidFill>
                    <a:schemeClr val="accent1"/>
                  </a:solidFill>
                </a:endParaRPr>
              </a:p>
              <a:p>
                <a:r>
                  <a:rPr lang="en-US" dirty="0" smtClean="0">
                    <a:solidFill>
                      <a:schemeClr val="accent1"/>
                    </a:solidFill>
                  </a:rPr>
                  <a:t>Goal: Find policy </a:t>
                </a:r>
                <a14:m>
                  <m:oMath xmlns:m="http://schemas.openxmlformats.org/officeDocument/2006/math">
                    <m:r>
                      <a:rPr lang="en-US" b="0" i="1" smtClean="0">
                        <a:solidFill>
                          <a:schemeClr val="accent1"/>
                        </a:solidFill>
                        <a:latin typeface="Cambria Math" panose="02040503050406030204" pitchFamily="18" charset="0"/>
                      </a:rPr>
                      <m:t>𝜋</m:t>
                    </m:r>
                  </m:oMath>
                </a14:m>
                <a:endParaRPr lang="en-US" dirty="0">
                  <a:solidFill>
                    <a:schemeClr val="accent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527574" y="2380684"/>
                <a:ext cx="1933030" cy="646331"/>
              </a:xfrm>
              <a:prstGeom prst="rect">
                <a:avLst/>
              </a:prstGeom>
              <a:blipFill rotWithShape="0">
                <a:blip r:embed="rId2"/>
                <a:stretch>
                  <a:fillRect l="-2839"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821181" y="2276784"/>
                <a:ext cx="3793430" cy="923330"/>
              </a:xfrm>
              <a:prstGeom prst="rect">
                <a:avLst/>
              </a:prstGeom>
            </p:spPr>
            <p:txBody>
              <a:bodyPr wrap="square">
                <a:spAutoFit/>
              </a:bodyPr>
              <a:lstStyle/>
              <a:p>
                <a:r>
                  <a:rPr lang="en-US" dirty="0" smtClean="0">
                    <a:solidFill>
                      <a:schemeClr val="accent1"/>
                    </a:solidFill>
                  </a:rPr>
                  <a:t>RL:  Don’t know </a:t>
                </a:r>
                <a14:m>
                  <m:oMath xmlns:m="http://schemas.openxmlformats.org/officeDocument/2006/math">
                    <m:r>
                      <a:rPr lang="en-US" i="1">
                        <a:solidFill>
                          <a:schemeClr val="accent1"/>
                        </a:solidFill>
                        <a:latin typeface="Cambria Math" panose="02040503050406030204" pitchFamily="18" charset="0"/>
                      </a:rPr>
                      <m:t>𝑃</m:t>
                    </m:r>
                  </m:oMath>
                </a14:m>
                <a:r>
                  <a:rPr lang="en-US" dirty="0" smtClean="0">
                    <a:solidFill>
                      <a:schemeClr val="accent1"/>
                    </a:solidFill>
                  </a:rPr>
                  <a:t> or </a:t>
                </a:r>
                <a14:m>
                  <m:oMath xmlns:m="http://schemas.openxmlformats.org/officeDocument/2006/math">
                    <m:r>
                      <a:rPr lang="en-US" b="0" i="1" smtClean="0">
                        <a:solidFill>
                          <a:schemeClr val="accent1"/>
                        </a:solidFill>
                        <a:latin typeface="Cambria Math" panose="02040503050406030204" pitchFamily="18" charset="0"/>
                      </a:rPr>
                      <m:t>𝑅</m:t>
                    </m:r>
                  </m:oMath>
                </a14:m>
                <a:r>
                  <a:rPr lang="en-US" dirty="0" smtClean="0">
                    <a:solidFill>
                      <a:schemeClr val="accent1"/>
                    </a:solidFill>
                  </a:rPr>
                  <a:t> (or just hard to enumerate)</a:t>
                </a:r>
              </a:p>
              <a:p>
                <a:r>
                  <a:rPr lang="en-US" dirty="0" smtClean="0">
                    <a:solidFill>
                      <a:schemeClr val="accent1"/>
                    </a:solidFill>
                  </a:rPr>
                  <a:t>Goal: Find policy </a:t>
                </a:r>
                <a14:m>
                  <m:oMath xmlns:m="http://schemas.openxmlformats.org/officeDocument/2006/math">
                    <m:r>
                      <a:rPr lang="en-US" b="0" i="1" smtClean="0">
                        <a:solidFill>
                          <a:schemeClr val="accent1"/>
                        </a:solidFill>
                        <a:latin typeface="Cambria Math" panose="02040503050406030204" pitchFamily="18" charset="0"/>
                      </a:rPr>
                      <m:t>𝜋</m:t>
                    </m:r>
                  </m:oMath>
                </a14:m>
                <a:endParaRPr lang="en-US" dirty="0">
                  <a:solidFill>
                    <a:schemeClr val="accent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4821181" y="2276784"/>
                <a:ext cx="3793430" cy="923330"/>
              </a:xfrm>
              <a:prstGeom prst="rect">
                <a:avLst/>
              </a:prstGeom>
              <a:blipFill rotWithShape="0">
                <a:blip r:embed="rId3"/>
                <a:stretch>
                  <a:fillRect l="-1447" t="-3289" b="-9211"/>
                </a:stretch>
              </a:blipFill>
            </p:spPr>
            <p:txBody>
              <a:bodyPr/>
              <a:lstStyle/>
              <a:p>
                <a:r>
                  <a:rPr lang="en-US">
                    <a:noFill/>
                  </a:rPr>
                  <a:t> </a:t>
                </a:r>
              </a:p>
            </p:txBody>
          </p:sp>
        </mc:Fallback>
      </mc:AlternateContent>
      <p:pic>
        <p:nvPicPr>
          <p:cNvPr id="15"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r="51819" b="10173"/>
          <a:stretch/>
        </p:blipFill>
        <p:spPr bwMode="auto">
          <a:xfrm>
            <a:off x="5084303" y="3337367"/>
            <a:ext cx="2234131" cy="2919288"/>
          </a:xfrm>
          <a:prstGeom prst="rect">
            <a:avLst/>
          </a:prstGeom>
          <a:noFill/>
        </p:spPr>
      </p:pic>
      <p:grpSp>
        <p:nvGrpSpPr>
          <p:cNvPr id="16" name="Group 15"/>
          <p:cNvGrpSpPr/>
          <p:nvPr/>
        </p:nvGrpSpPr>
        <p:grpSpPr>
          <a:xfrm>
            <a:off x="1126723" y="3449875"/>
            <a:ext cx="2827961" cy="2806780"/>
            <a:chOff x="748617" y="3058191"/>
            <a:chExt cx="3256079" cy="3245966"/>
          </a:xfrm>
        </p:grpSpPr>
        <p:pic>
          <p:nvPicPr>
            <p:cNvPr id="17" name="Picture 16"/>
            <p:cNvPicPr>
              <a:picLocks noChangeAspect="1" noChangeArrowheads="1"/>
            </p:cNvPicPr>
            <p:nvPr/>
          </p:nvPicPr>
          <p:blipFill>
            <a:blip r:embed="rId6" cstate="print"/>
            <a:srcRect/>
            <a:stretch>
              <a:fillRect/>
            </a:stretch>
          </p:blipFill>
          <p:spPr bwMode="auto">
            <a:xfrm>
              <a:off x="748617" y="3072613"/>
              <a:ext cx="3126623" cy="3231544"/>
            </a:xfrm>
            <a:prstGeom prst="rect">
              <a:avLst/>
            </a:prstGeom>
            <a:noFill/>
            <a:ln w="9525">
              <a:noFill/>
              <a:miter lim="800000"/>
              <a:headEnd/>
              <a:tailEnd/>
            </a:ln>
          </p:spPr>
        </p:pic>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spTree>
    <p:extLst>
      <p:ext uri="{BB962C8B-B14F-4D97-AF65-F5344CB8AC3E}">
        <p14:creationId xmlns:p14="http://schemas.microsoft.com/office/powerpoint/2010/main" val="2983573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Temporal-Different Learning</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a:bodyPr>
              <a:lstStyle/>
              <a:p>
                <a:r>
                  <a:rPr lang="en-US" dirty="0" smtClean="0"/>
                  <a:t>Suppose </a:t>
                </a:r>
                <a:r>
                  <a:rPr lang="en-US" dirty="0"/>
                  <a:t>we are in one step of a trial: agent is in state </a:t>
                </a:r>
                <a14:m>
                  <m:oMath xmlns:m="http://schemas.openxmlformats.org/officeDocument/2006/math">
                    <m:r>
                      <a:rPr lang="en-US" b="0" i="1" smtClean="0">
                        <a:latin typeface="Cambria Math" panose="02040503050406030204" pitchFamily="18" charset="0"/>
                      </a:rPr>
                      <m:t>𝑠</m:t>
                    </m:r>
                  </m:oMath>
                </a14:m>
                <a:r>
                  <a:rPr lang="en-US" dirty="0" smtClean="0"/>
                  <a:t>, </a:t>
                </a:r>
                <a:r>
                  <a:rPr lang="en-US" dirty="0"/>
                  <a:t>take action </a:t>
                </a:r>
                <a14:m>
                  <m:oMath xmlns:m="http://schemas.openxmlformats.org/officeDocument/2006/math">
                    <m:r>
                      <a:rPr lang="en-US" b="0" i="1" dirty="0" smtClean="0">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r>
                  <a:rPr lang="en-US" dirty="0"/>
                  <a:t>, get reward </a:t>
                </a:r>
                <a14:m>
                  <m:oMath xmlns:m="http://schemas.openxmlformats.org/officeDocument/2006/math">
                    <m:r>
                      <a:rPr lang="en-US" b="0" i="1" smtClean="0">
                        <a:latin typeface="Cambria Math" panose="02040503050406030204" pitchFamily="18" charset="0"/>
                      </a:rPr>
                      <m:t>𝑟</m:t>
                    </m:r>
                  </m:oMath>
                </a14:m>
                <a:r>
                  <a:rPr lang="en-US" dirty="0" smtClean="0"/>
                  <a:t> end </a:t>
                </a:r>
                <a:r>
                  <a:rPr lang="en-US" dirty="0"/>
                  <a:t>up in 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a:p>
                <a:pPr lvl="1"/>
                <a:r>
                  <a:rPr lang="en-US" dirty="0"/>
                  <a:t>Can we update just for </a:t>
                </a:r>
                <a14:m>
                  <m:oMath xmlns:m="http://schemas.openxmlformats.org/officeDocument/2006/math">
                    <m:r>
                      <a:rPr lang="en-US" b="0" i="1" smtClean="0">
                        <a:latin typeface="Cambria Math" panose="02040503050406030204" pitchFamily="18" charset="0"/>
                      </a:rPr>
                      <m:t>𝑠</m:t>
                    </m:r>
                  </m:oMath>
                </a14:m>
                <a:r>
                  <a:rPr lang="en-US" dirty="0"/>
                  <a:t> using simplified Bellman update? </a:t>
                </a:r>
                <a:endParaRPr lang="en-US" dirty="0" smtClean="0"/>
              </a:p>
              <a:p>
                <a:pPr lvl="1"/>
                <a:endParaRPr lang="en-US" dirty="0"/>
              </a:p>
              <a:p>
                <a:pPr lvl="1"/>
                <a:endParaRPr lang="en-US" dirty="0" smtClean="0"/>
              </a:p>
              <a:p>
                <a:pPr lvl="1"/>
                <a:r>
                  <a:rPr lang="en-US" dirty="0" smtClean="0"/>
                  <a:t>No</a:t>
                </a:r>
                <a:r>
                  <a:rPr lang="en-US" dirty="0"/>
                  <a:t>, because we don’t know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b="0" i="1" smtClean="0">
                                <a:latin typeface="Cambria Math" panose="02040503050406030204" pitchFamily="18" charset="0"/>
                              </a:rPr>
                              <m:t>′</m:t>
                            </m:r>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endParaRPr lang="en-US" dirty="0" smtClean="0"/>
              </a:p>
              <a:p>
                <a:pPr lvl="1"/>
                <a:r>
                  <a:rPr lang="en-US" dirty="0" smtClean="0"/>
                  <a:t>However,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 is sampled from the distribution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smtClean="0"/>
                  <a:t>. Can we directly estimate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smtClean="0"/>
                  <a:t> from this sample?</a:t>
                </a:r>
              </a:p>
              <a:p>
                <a:pPr lvl="1"/>
                <a:endParaRPr lang="en-US" dirty="0"/>
              </a:p>
              <a:p>
                <a:pPr lvl="1"/>
                <a:r>
                  <a:rPr lang="en-US" dirty="0" smtClean="0"/>
                  <a:t>Not good. A single sample can have very high variance.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smtClean="0"/>
                  <a:t> can be very different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smtClean="0"/>
              </a:p>
              <a:p>
                <a:pPr lvl="1"/>
                <a:r>
                  <a:rPr lang="en-US" dirty="0" smtClean="0"/>
                  <a:t>TD Learning: Make use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 to “smooth” the update</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667" t="-111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50</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2087569" y="2482744"/>
                <a:ext cx="3902992" cy="773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𝑈</m:t>
                          </m:r>
                        </m:e>
                        <m:sub>
                          <m:r>
                            <a:rPr lang="en-US" b="0" i="1" smtClean="0">
                              <a:latin typeface="Cambria Math" panose="02040503050406030204" pitchFamily="18" charset="0"/>
                            </a:rPr>
                            <m:t>𝑖</m:t>
                          </m:r>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r>
                                <a:rPr lang="en-US" b="0" i="1" smtClean="0">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r>
                                    <a:rPr lang="en-US" b="0" i="1" smtClean="0">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b="0" i="1" smtClean="0">
                                  <a:latin typeface="Cambria Math" panose="02040503050406030204" pitchFamily="18" charset="0"/>
                                </a:rPr>
                                <m:t>𝑎</m:t>
                              </m:r>
                            </m:e>
                          </m:d>
                        </m:e>
                      </m:nary>
                      <m:sSub>
                        <m:sSubPr>
                          <m:ctrlPr>
                            <a:rPr lang="en-US" b="0" i="1" smtClean="0">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r>
                            <a:rPr lang="en-US" b="0" i="1" smtClean="0">
                              <a:latin typeface="Cambria Math" panose="02040503050406030204" pitchFamily="18" charset="0"/>
                            </a:rPr>
                            <m:t>′</m:t>
                          </m:r>
                        </m:sup>
                      </m:sSup>
                      <m:r>
                        <a:rPr lang="en-US" i="1">
                          <a:latin typeface="Cambria Math" panose="02040503050406030204" pitchFamily="18" charset="0"/>
                        </a:rPr>
                        <m:t>)</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087569" y="2482744"/>
                <a:ext cx="3902992" cy="77373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777378" y="4460842"/>
                <a:ext cx="24096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777378" y="4460842"/>
                <a:ext cx="2409699" cy="369332"/>
              </a:xfrm>
              <a:prstGeom prst="rect">
                <a:avLst/>
              </a:prstGeom>
              <a:blipFill rotWithShape="0">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187945" y="5972294"/>
                <a:ext cx="42848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187945" y="5972294"/>
                <a:ext cx="4284891" cy="369332"/>
              </a:xfrm>
              <a:prstGeom prst="rect">
                <a:avLst/>
              </a:prstGeom>
              <a:blipFill rotWithShape="0">
                <a:blip r:embed="rId5"/>
                <a:stretch>
                  <a:fillRect b="-15000"/>
                </a:stretch>
              </a:blipFill>
            </p:spPr>
            <p:txBody>
              <a:bodyPr/>
              <a:lstStyle/>
              <a:p>
                <a:r>
                  <a:rPr lang="en-US">
                    <a:noFill/>
                  </a:rPr>
                  <a:t> </a:t>
                </a:r>
              </a:p>
            </p:txBody>
          </p:sp>
        </mc:Fallback>
      </mc:AlternateContent>
      <p:sp>
        <p:nvSpPr>
          <p:cNvPr id="10" name="TextBox 9"/>
          <p:cNvSpPr txBox="1"/>
          <p:nvPr/>
        </p:nvSpPr>
        <p:spPr>
          <a:xfrm>
            <a:off x="6673516" y="5972294"/>
            <a:ext cx="1693156" cy="369332"/>
          </a:xfrm>
          <a:prstGeom prst="rect">
            <a:avLst/>
          </a:prstGeom>
          <a:noFill/>
        </p:spPr>
        <p:txBody>
          <a:bodyPr wrap="none" rtlCol="0">
            <a:spAutoFit/>
          </a:bodyPr>
          <a:lstStyle/>
          <a:p>
            <a:r>
              <a:rPr lang="en-US" dirty="0" smtClean="0">
                <a:solidFill>
                  <a:schemeClr val="accent1"/>
                </a:solidFill>
              </a:rPr>
              <a:t>Running average</a:t>
            </a:r>
            <a:endParaRPr lang="en-US" dirty="0">
              <a:solidFill>
                <a:schemeClr val="accent1"/>
              </a:solidFill>
            </a:endParaRPr>
          </a:p>
        </p:txBody>
      </p:sp>
    </p:spTree>
    <p:extLst>
      <p:ext uri="{BB962C8B-B14F-4D97-AF65-F5344CB8AC3E}">
        <p14:creationId xmlns:p14="http://schemas.microsoft.com/office/powerpoint/2010/main" val="66547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Moving Average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941094"/>
                <a:ext cx="8229600" cy="4215865"/>
              </a:xfrm>
            </p:spPr>
            <p:txBody>
              <a:bodyPr/>
              <a:lstStyle/>
              <a:p>
                <a:r>
                  <a:rPr lang="en-US" b="0" dirty="0" smtClean="0"/>
                  <a:t>Let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0</m:t>
                        </m:r>
                      </m:sub>
                    </m:sSub>
                    <m:r>
                      <a:rPr lang="en-US" b="0" i="1" smtClean="0">
                        <a:latin typeface="Cambria Math" panose="02040503050406030204" pitchFamily="18" charset="0"/>
                      </a:rPr>
                      <m:t>=0, </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endParaRPr lang="en-US" dirty="0" smtClean="0"/>
              </a:p>
              <a:p>
                <a:r>
                  <a:rPr lang="en-US" dirty="0" smtClean="0"/>
                  <a:t>Then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941094"/>
                <a:ext cx="8229600" cy="4215865"/>
              </a:xfrm>
              <a:blipFill rotWithShape="0">
                <a:blip r:embed="rId2"/>
                <a:stretch>
                  <a:fillRect l="-741" t="-144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51</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2241418" y="1336126"/>
                <a:ext cx="42848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241418" y="1336126"/>
                <a:ext cx="4284891" cy="369332"/>
              </a:xfrm>
              <a:prstGeom prst="rect">
                <a:avLst/>
              </a:prstGeom>
              <a:blipFill rotWithShape="0">
                <a:blip r:embed="rId3"/>
                <a:stretch>
                  <a:fillRect b="-14754"/>
                </a:stretch>
              </a:blipFill>
            </p:spPr>
            <p:txBody>
              <a:bodyPr/>
              <a:lstStyle/>
              <a:p>
                <a:r>
                  <a:rPr lang="en-US">
                    <a:noFill/>
                  </a:rPr>
                  <a:t> </a:t>
                </a:r>
              </a:p>
            </p:txBody>
          </p:sp>
        </mc:Fallback>
      </mc:AlternateContent>
      <p:sp>
        <p:nvSpPr>
          <p:cNvPr id="9" name="TextBox 8"/>
          <p:cNvSpPr txBox="1"/>
          <p:nvPr/>
        </p:nvSpPr>
        <p:spPr>
          <a:xfrm>
            <a:off x="1336842" y="5828631"/>
            <a:ext cx="6233438" cy="369332"/>
          </a:xfrm>
          <a:prstGeom prst="rect">
            <a:avLst/>
          </a:prstGeom>
          <a:noFill/>
        </p:spPr>
        <p:txBody>
          <a:bodyPr wrap="none" rtlCol="0">
            <a:spAutoFit/>
          </a:bodyPr>
          <a:lstStyle/>
          <a:p>
            <a:r>
              <a:rPr lang="en-US" dirty="0" smtClean="0">
                <a:solidFill>
                  <a:schemeClr val="accent1"/>
                </a:solidFill>
              </a:rPr>
              <a:t>Makes more recent samples more important. Forgets about past.</a:t>
            </a:r>
            <a:endParaRPr lang="en-US" dirty="0">
              <a:solidFill>
                <a:schemeClr val="accent1"/>
              </a:solidFill>
            </a:endParaRPr>
          </a:p>
        </p:txBody>
      </p:sp>
    </p:spTree>
    <p:extLst>
      <p:ext uri="{BB962C8B-B14F-4D97-AF65-F5344CB8AC3E}">
        <p14:creationId xmlns:p14="http://schemas.microsoft.com/office/powerpoint/2010/main" val="598435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Moving Average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941094"/>
                <a:ext cx="8229600" cy="4215865"/>
              </a:xfrm>
            </p:spPr>
            <p:txBody>
              <a:bodyPr/>
              <a:lstStyle/>
              <a:p>
                <a:r>
                  <a:rPr lang="en-US" b="0" dirty="0" smtClean="0"/>
                  <a:t>Let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b="0" i="1" smtClean="0">
                            <a:latin typeface="Cambria Math" panose="02040503050406030204" pitchFamily="18" charset="0"/>
                          </a:rPr>
                          <m:t>0</m:t>
                        </m:r>
                      </m:sub>
                    </m:sSub>
                    <m:r>
                      <a:rPr lang="en-US" b="0" i="1" smtClean="0">
                        <a:latin typeface="Cambria Math" panose="02040503050406030204" pitchFamily="18" charset="0"/>
                      </a:rPr>
                      <m:t>=0, </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endParaRPr lang="en-US" dirty="0" smtClean="0"/>
              </a:p>
              <a:p>
                <a:r>
                  <a:rPr lang="en-US" dirty="0" smtClean="0"/>
                  <a:t>Then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941094"/>
                <a:ext cx="8229600" cy="4215865"/>
              </a:xfrm>
              <a:blipFill rotWithShape="0">
                <a:blip r:embed="rId2"/>
                <a:stretch>
                  <a:fillRect l="-741" t="-144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52</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2241418" y="1336126"/>
                <a:ext cx="42848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241418" y="1336126"/>
                <a:ext cx="4284891" cy="369332"/>
              </a:xfrm>
              <a:prstGeom prst="rect">
                <a:avLst/>
              </a:prstGeom>
              <a:blipFill rotWithShape="0">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99269" y="2954851"/>
                <a:ext cx="6816984" cy="25942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e>
                        <m:sup>
                          <m:r>
                            <a:rPr lang="en-US" b="0" i="1" smtClean="0">
                              <a:latin typeface="Cambria Math" panose="02040503050406030204" pitchFamily="18" charset="0"/>
                            </a:rPr>
                            <m:t>2</m:t>
                          </m:r>
                        </m:sup>
                      </m:s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𝛼</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smtClean="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e>
                        <m:sup>
                          <m:r>
                            <a:rPr lang="en-US" b="0" i="1" smtClean="0">
                              <a:latin typeface="Cambria Math" panose="02040503050406030204" pitchFamily="18" charset="0"/>
                            </a:rPr>
                            <m:t>3</m:t>
                          </m:r>
                        </m:sup>
                      </m:s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𝑖</m:t>
                          </m:r>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𝛼</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e>
                        <m:sup>
                          <m:r>
                            <a:rPr lang="en-US" i="1">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smtClean="0"/>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oMath>
                  </m:oMathPara>
                </a14:m>
                <a:endParaRPr lang="en-US" dirty="0" smtClean="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e>
                        <m:sup>
                          <m:r>
                            <a:rPr lang="en-US" i="1">
                              <a:latin typeface="Cambria Math" panose="02040503050406030204" pitchFamily="18" charset="0"/>
                            </a:rPr>
                            <m:t>𝑖</m:t>
                          </m:r>
                          <m:r>
                            <a:rPr lang="en-US" b="0" i="1" smtClean="0">
                              <a:latin typeface="Cambria Math" panose="02040503050406030204" pitchFamily="18" charset="0"/>
                            </a:rPr>
                            <m:t>+1</m:t>
                          </m:r>
                        </m:sup>
                      </m:sSup>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𝑥</m:t>
                              </m:r>
                            </m:e>
                          </m:acc>
                        </m:e>
                        <m:sub>
                          <m:r>
                            <a:rPr lang="en-US" i="1">
                              <a:latin typeface="Cambria Math" panose="02040503050406030204" pitchFamily="18" charset="0"/>
                            </a:rPr>
                            <m:t>0</m:t>
                          </m:r>
                        </m:sub>
                      </m:sSub>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e>
                        <m:sup>
                          <m:r>
                            <a:rPr lang="en-US" b="0" i="1" smtClean="0">
                              <a:latin typeface="Cambria Math" panose="02040503050406030204" pitchFamily="18" charset="0"/>
                            </a:rPr>
                            <m:t>𝑖</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𝛼</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e>
                        <m:sup>
                          <m:r>
                            <a:rPr lang="en-US" i="1">
                              <a:latin typeface="Cambria Math" panose="02040503050406030204" pitchFamily="18" charset="0"/>
                            </a:rPr>
                            <m:t>𝑖</m:t>
                          </m:r>
                          <m:r>
                            <a:rPr lang="en-US" b="0" i="1" smtClean="0">
                              <a:latin typeface="Cambria Math" panose="02040503050406030204" pitchFamily="18" charset="0"/>
                            </a:rPr>
                            <m:t>−1</m:t>
                          </m:r>
                        </m:sup>
                      </m:s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𝛼</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e>
                        <m:sup>
                          <m:r>
                            <a:rPr lang="en-US" b="0" i="1" smtClean="0">
                              <a:latin typeface="Cambria Math" panose="02040503050406030204" pitchFamily="18" charset="0"/>
                            </a:rPr>
                            <m:t>𝑘</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i="1">
                          <a:latin typeface="Cambria Math" panose="02040503050406030204" pitchFamily="18" charset="0"/>
                        </a:rPr>
                        <m:t>𝛼</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𝛼</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𝛼</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smtClean="0"/>
              </a:p>
              <a:p>
                <a:endParaRPr lang="en-US" dirty="0"/>
              </a:p>
              <a:p>
                <a:r>
                  <a:rPr lang="en-US" dirty="0" smtClean="0"/>
                  <a:t>Note that the coefficients adds up to </a:t>
                </a:r>
                <a14:m>
                  <m:oMath xmlns:m="http://schemas.openxmlformats.org/officeDocument/2006/math">
                    <m:r>
                      <a:rPr lang="en-US" b="0" i="1" smtClean="0">
                        <a:latin typeface="Cambria Math" panose="02040503050406030204" pitchFamily="18" charset="0"/>
                      </a:rPr>
                      <m:t>1</m:t>
                    </m:r>
                  </m:oMath>
                </a14:m>
                <a:r>
                  <a:rPr lang="en-US" dirty="0" smtClean="0"/>
                  <a:t>, so it is just a weighted sum, and the weight for the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k</m:t>
                        </m:r>
                      </m:e>
                      <m:sup>
                        <m:r>
                          <a:rPr lang="en-US" b="0" i="1" smtClean="0">
                            <a:latin typeface="Cambria Math" panose="02040503050406030204" pitchFamily="18" charset="0"/>
                          </a:rPr>
                          <m:t>𝑡h</m:t>
                        </m:r>
                      </m:sup>
                    </m:sSup>
                  </m:oMath>
                </a14:m>
                <a:r>
                  <a:rPr lang="en-US" dirty="0" smtClean="0"/>
                  <a:t> sample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Sub>
                  </m:oMath>
                </a14:m>
                <a:r>
                  <a:rPr lang="en-US" dirty="0" smtClean="0"/>
                  <a:t> is </a:t>
                </a:r>
                <a14:m>
                  <m:oMath xmlns:m="http://schemas.openxmlformats.org/officeDocument/2006/math">
                    <m:r>
                      <a:rPr lang="en-US" i="1">
                        <a:latin typeface="Cambria Math" panose="02040503050406030204" pitchFamily="18" charset="0"/>
                      </a:rPr>
                      <m:t>𝛼</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e>
                      <m:sup>
                        <m:r>
                          <a:rPr lang="en-US" i="1">
                            <a:latin typeface="Cambria Math" panose="02040503050406030204" pitchFamily="18" charset="0"/>
                          </a:rPr>
                          <m:t>𝑘</m:t>
                        </m:r>
                      </m:sup>
                    </m:sSup>
                  </m:oMath>
                </a14:m>
                <a:endParaRPr lang="en-US" dirty="0" smtClean="0"/>
              </a:p>
            </p:txBody>
          </p:sp>
        </mc:Choice>
        <mc:Fallback xmlns="">
          <p:sp>
            <p:nvSpPr>
              <p:cNvPr id="8" name="Rectangle 7"/>
              <p:cNvSpPr>
                <a:spLocks noRot="1" noChangeAspect="1" noMove="1" noResize="1" noEditPoints="1" noAdjustHandles="1" noChangeArrowheads="1" noChangeShapeType="1" noTextEdit="1"/>
              </p:cNvSpPr>
              <p:nvPr/>
            </p:nvSpPr>
            <p:spPr>
              <a:xfrm>
                <a:off x="899269" y="2954851"/>
                <a:ext cx="6816984" cy="2594236"/>
              </a:xfrm>
              <a:prstGeom prst="rect">
                <a:avLst/>
              </a:prstGeom>
              <a:blipFill rotWithShape="0">
                <a:blip r:embed="rId4"/>
                <a:stretch>
                  <a:fillRect l="-805" r="-1342" b="-3294"/>
                </a:stretch>
              </a:blipFill>
            </p:spPr>
            <p:txBody>
              <a:bodyPr/>
              <a:lstStyle/>
              <a:p>
                <a:r>
                  <a:rPr lang="en-US">
                    <a:noFill/>
                  </a:rPr>
                  <a:t> </a:t>
                </a:r>
              </a:p>
            </p:txBody>
          </p:sp>
        </mc:Fallback>
      </mc:AlternateContent>
      <p:sp>
        <p:nvSpPr>
          <p:cNvPr id="9" name="TextBox 8"/>
          <p:cNvSpPr txBox="1"/>
          <p:nvPr/>
        </p:nvSpPr>
        <p:spPr>
          <a:xfrm>
            <a:off x="1336842" y="5828631"/>
            <a:ext cx="6233438" cy="369332"/>
          </a:xfrm>
          <a:prstGeom prst="rect">
            <a:avLst/>
          </a:prstGeom>
          <a:noFill/>
        </p:spPr>
        <p:txBody>
          <a:bodyPr wrap="none" rtlCol="0">
            <a:spAutoFit/>
          </a:bodyPr>
          <a:lstStyle/>
          <a:p>
            <a:r>
              <a:rPr lang="en-US" dirty="0" smtClean="0">
                <a:solidFill>
                  <a:schemeClr val="accent1"/>
                </a:solidFill>
              </a:rPr>
              <a:t>Makes more recent samples more important. Forgets about past.</a:t>
            </a:r>
            <a:endParaRPr lang="en-US" dirty="0">
              <a:solidFill>
                <a:schemeClr val="accent1"/>
              </a:solidFill>
            </a:endParaRPr>
          </a:p>
        </p:txBody>
      </p:sp>
    </p:spTree>
    <p:extLst>
      <p:ext uri="{BB962C8B-B14F-4D97-AF65-F5344CB8AC3E}">
        <p14:creationId xmlns:p14="http://schemas.microsoft.com/office/powerpoint/2010/main" val="237245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Temporal-Different Learning</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5395494"/>
                <a:ext cx="8229600" cy="825633"/>
              </a:xfrm>
            </p:spPr>
            <p:txBody>
              <a:bodyPr>
                <a:normAutofit fontScale="77500" lnSpcReduction="20000"/>
              </a:bodyPr>
              <a:lstStyle/>
              <a:p>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∈[0,1]</m:t>
                    </m:r>
                  </m:oMath>
                </a14:m>
                <a:r>
                  <a:rPr lang="en-US" dirty="0" smtClean="0"/>
                  <a:t> is a fixed parameter determining how much “weight” we given to the old value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𝑈</m:t>
                        </m:r>
                      </m:e>
                    </m:acc>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smtClean="0"/>
                  <a:t> and to the new sample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𝑈</m:t>
                        </m:r>
                      </m:e>
                    </m:acc>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5395494"/>
                <a:ext cx="8229600" cy="825633"/>
              </a:xfrm>
              <a:blipFill rotWithShape="0">
                <a:blip r:embed="rId2"/>
                <a:stretch>
                  <a:fillRect l="-370" t="-13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53</a:t>
            </a:fld>
            <a:endParaRPr lang="en-US" dirty="0"/>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3528647685"/>
                  </p:ext>
                </p:extLst>
              </p:nvPr>
            </p:nvGraphicFramePr>
            <p:xfrm>
              <a:off x="1427584" y="1202367"/>
              <a:ext cx="6096000" cy="4057904"/>
            </p:xfrm>
            <a:graphic>
              <a:graphicData uri="http://schemas.openxmlformats.org/drawingml/2006/table">
                <a:tbl>
                  <a:tblPr firstRow="1" bandRow="1">
                    <a:tableStyleId>{8EC20E35-A176-4012-BC5E-935CFFF8708E}</a:tableStyleId>
                  </a:tblPr>
                  <a:tblGrid>
                    <a:gridCol w="6096000"/>
                  </a:tblGrid>
                  <a:tr h="370840">
                    <a:tc>
                      <a:txBody>
                        <a:bodyPr/>
                        <a:lstStyle/>
                        <a:p>
                          <a:r>
                            <a:rPr lang="en-US" dirty="0" smtClean="0"/>
                            <a:t>TD Algorithm</a:t>
                          </a:r>
                          <a:endParaRPr lang="en-US" dirty="0"/>
                        </a:p>
                      </a:txBody>
                      <a:tcPr/>
                    </a:tc>
                  </a:tr>
                  <a:tr h="370840">
                    <a:tc>
                      <a:txBody>
                        <a:bodyPr/>
                        <a:lstStyle/>
                        <a:p>
                          <a:r>
                            <a:rPr lang="en-US" dirty="0" smtClean="0"/>
                            <a:t>Initialize the estimate of </a:t>
                          </a:r>
                          <a14:m>
                            <m:oMath xmlns:m="http://schemas.openxmlformats.org/officeDocument/2006/math">
                              <m:r>
                                <a:rPr lang="en-US" i="1" dirty="0" smtClean="0">
                                  <a:latin typeface="Cambria Math" panose="02040503050406030204" pitchFamily="18" charset="0"/>
                                </a:rPr>
                                <m:t>𝑈</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 </m:t>
                              </m:r>
                            </m:oMath>
                          </a14:m>
                          <a:r>
                            <a:rPr lang="en-US" dirty="0" smtClean="0"/>
                            <a:t>as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𝑈</m:t>
                                  </m:r>
                                </m:e>
                              </m:acc>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)←0,∀</m:t>
                              </m:r>
                              <m:r>
                                <a:rPr lang="en-US" i="1" dirty="0" smtClean="0">
                                  <a:latin typeface="Cambria Math" panose="02040503050406030204" pitchFamily="18" charset="0"/>
                                </a:rPr>
                                <m:t>𝑠</m:t>
                              </m:r>
                            </m:oMath>
                          </a14:m>
                          <a:endParaRPr lang="en-US" dirty="0" smtClean="0"/>
                        </a:p>
                        <a:p>
                          <a:r>
                            <a:rPr lang="en-US" dirty="0" smtClean="0"/>
                            <a:t>Repeat (for each episode/trial)</a:t>
                          </a:r>
                        </a:p>
                        <a:p>
                          <a:r>
                            <a:rPr lang="en-US" dirty="0" smtClean="0"/>
                            <a:t>     Initialize state </a:t>
                          </a:r>
                          <a14:m>
                            <m:oMath xmlns:m="http://schemas.openxmlformats.org/officeDocument/2006/math">
                              <m:r>
                                <a:rPr lang="en-US" b="0" i="1" smtClean="0">
                                  <a:latin typeface="Cambria Math" panose="02040503050406030204" pitchFamily="18" charset="0"/>
                                </a:rPr>
                                <m:t>𝑠</m:t>
                              </m:r>
                            </m:oMath>
                          </a14:m>
                          <a:endParaRPr lang="en-US" dirty="0" smtClean="0"/>
                        </a:p>
                        <a:p>
                          <a:r>
                            <a:rPr lang="en-US" dirty="0" smtClean="0"/>
                            <a:t>     Repeat (for each step of episode)</a:t>
                          </a:r>
                        </a:p>
                        <a:p>
                          <a:r>
                            <a:rPr lang="en-US" dirty="0" smtClean="0"/>
                            <a:t>            Take action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oMath>
                          </a14:m>
                          <a:endParaRPr lang="en-US" dirty="0" smtClean="0"/>
                        </a:p>
                        <a:p>
                          <a:r>
                            <a:rPr lang="en-US" dirty="0" smtClean="0"/>
                            <a:t>            Observe reward </a:t>
                          </a:r>
                          <a14:m>
                            <m:oMath xmlns:m="http://schemas.openxmlformats.org/officeDocument/2006/math">
                              <m:r>
                                <a:rPr lang="en-US" b="0" i="1" smtClean="0">
                                  <a:latin typeface="Cambria Math" panose="02040503050406030204" pitchFamily="18" charset="0"/>
                                </a:rPr>
                                <m:t>𝑟</m:t>
                              </m:r>
                            </m:oMath>
                          </a14:m>
                          <a:r>
                            <a:rPr lang="en-US" dirty="0" smtClean="0"/>
                            <a:t> and next state</a:t>
                          </a:r>
                          <a:r>
                            <a:rPr lang="en-US" baseline="0" dirty="0" smtClean="0"/>
                            <a:t> </a:t>
                          </a:r>
                          <a14:m>
                            <m:oMath xmlns:m="http://schemas.openxmlformats.org/officeDocument/2006/math">
                              <m:r>
                                <a:rPr lang="en-US" b="0" i="1" baseline="0" smtClean="0">
                                  <a:latin typeface="Cambria Math" panose="02040503050406030204" pitchFamily="18" charset="0"/>
                                </a:rPr>
                                <m:t>𝑠</m:t>
                              </m:r>
                              <m:r>
                                <a:rPr lang="en-US" b="0" i="1" baseline="0" smtClean="0">
                                  <a:latin typeface="Cambria Math" panose="02040503050406030204" pitchFamily="18" charset="0"/>
                                </a:rPr>
                                <m:t>′</m:t>
                              </m:r>
                            </m:oMath>
                          </a14:m>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Update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𝑈</m:t>
                                  </m:r>
                                </m:e>
                              </m:acc>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smtClean="0"/>
                            <a:t> as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𝑈</m:t>
                                  </m:r>
                                </m:e>
                              </m:acc>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acc>
                                <m:accPr>
                                  <m:chr m:val="̂"/>
                                  <m:ctrlPr>
                                    <a:rPr lang="en-US" i="1">
                                      <a:latin typeface="Cambria Math" panose="02040503050406030204" pitchFamily="18" charset="0"/>
                                    </a:rPr>
                                  </m:ctrlPr>
                                </m:accPr>
                                <m:e>
                                  <m:r>
                                    <a:rPr lang="en-US" i="1">
                                      <a:latin typeface="Cambria Math" panose="02040503050406030204" pitchFamily="18" charset="0"/>
                                    </a:rPr>
                                    <m:t>𝑈</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𝑈</m:t>
                                  </m:r>
                                </m:e>
                              </m:acc>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oMath>
                          </a14:m>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Until </a:t>
                          </a:r>
                          <a14:m>
                            <m:oMath xmlns:m="http://schemas.openxmlformats.org/officeDocument/2006/math">
                              <m:r>
                                <a:rPr lang="en-US" b="0" i="1" smtClean="0">
                                  <a:latin typeface="Cambria Math" panose="02040503050406030204" pitchFamily="18" charset="0"/>
                                </a:rPr>
                                <m:t>𝑠</m:t>
                              </m:r>
                            </m:oMath>
                          </a14:m>
                          <a:r>
                            <a:rPr lang="en-US" dirty="0" smtClean="0"/>
                            <a:t> is terminal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Observe reward </a:t>
                          </a:r>
                          <a14:m>
                            <m:oMath xmlns:m="http://schemas.openxmlformats.org/officeDocument/2006/math">
                              <m:r>
                                <a:rPr lang="en-US" b="0" i="1" smtClean="0">
                                  <a:latin typeface="Cambria Math" panose="02040503050406030204" pitchFamily="18" charset="0"/>
                                </a:rPr>
                                <m:t>𝑟</m:t>
                              </m:r>
                            </m:oMath>
                          </a14:m>
                          <a:r>
                            <a:rPr lang="en-US" dirty="0" smtClean="0"/>
                            <a:t> of terminal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Update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𝑈</m:t>
                                  </m:r>
                                </m:e>
                              </m:acc>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smtClean="0"/>
                            <a:t> as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𝑈</m:t>
                                  </m:r>
                                </m:e>
                              </m:acc>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acc>
                                <m:accPr>
                                  <m:chr m:val="̂"/>
                                  <m:ctrlPr>
                                    <a:rPr lang="en-US" i="1">
                                      <a:latin typeface="Cambria Math" panose="02040503050406030204" pitchFamily="18" charset="0"/>
                                    </a:rPr>
                                  </m:ctrlPr>
                                </m:accPr>
                                <m:e>
                                  <m:r>
                                    <a:rPr lang="en-US" i="1">
                                      <a:latin typeface="Cambria Math" panose="02040503050406030204" pitchFamily="18" charset="0"/>
                                    </a:rPr>
                                    <m:t>𝑈</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𝑟</m:t>
                              </m:r>
                            </m:oMath>
                          </a14:m>
                          <a:endParaRPr lang="en-US" dirty="0" smtClean="0"/>
                        </a:p>
                        <a:p>
                          <a:r>
                            <a:rPr lang="en-US" dirty="0" smtClean="0"/>
                            <a:t>Until</a:t>
                          </a:r>
                          <a:r>
                            <a:rPr lang="en-US" baseline="0" dirty="0" smtClean="0"/>
                            <a:t> </a:t>
                          </a:r>
                          <a14:m>
                            <m:oMath xmlns:m="http://schemas.openxmlformats.org/officeDocument/2006/math">
                              <m:r>
                                <a:rPr lang="en-US" i="1" baseline="0" dirty="0" smtClean="0">
                                  <a:latin typeface="Cambria Math" panose="02040503050406030204" pitchFamily="18" charset="0"/>
                                </a:rPr>
                                <m:t>𝐾</m:t>
                              </m:r>
                            </m:oMath>
                          </a14:m>
                          <a:r>
                            <a:rPr lang="en-US" baseline="0" dirty="0" smtClean="0"/>
                            <a:t> episodes/trial are run</a:t>
                          </a:r>
                        </a:p>
                        <a:p>
                          <a:r>
                            <a:rPr lang="en-US" baseline="0" dirty="0" smtClean="0"/>
                            <a:t>Return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𝑈</m:t>
                                  </m:r>
                                </m:e>
                              </m:acc>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oMath>
                          </a14:m>
                          <a:endParaRPr lang="en-US" dirty="0" smtClean="0"/>
                        </a:p>
                      </a:txBody>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3528647685"/>
                  </p:ext>
                </p:extLst>
              </p:nvPr>
            </p:nvGraphicFramePr>
            <p:xfrm>
              <a:off x="1427584" y="1202367"/>
              <a:ext cx="6096000" cy="4057904"/>
            </p:xfrm>
            <a:graphic>
              <a:graphicData uri="http://schemas.openxmlformats.org/drawingml/2006/table">
                <a:tbl>
                  <a:tblPr firstRow="1" bandRow="1">
                    <a:tableStyleId>{8EC20E35-A176-4012-BC5E-935CFFF8708E}</a:tableStyleId>
                  </a:tblPr>
                  <a:tblGrid>
                    <a:gridCol w="6096000"/>
                  </a:tblGrid>
                  <a:tr h="370840">
                    <a:tc>
                      <a:txBody>
                        <a:bodyPr/>
                        <a:lstStyle/>
                        <a:p>
                          <a:r>
                            <a:rPr lang="en-US" dirty="0" smtClean="0"/>
                            <a:t>TD Algorithm</a:t>
                          </a:r>
                          <a:endParaRPr lang="en-US" dirty="0"/>
                        </a:p>
                      </a:txBody>
                      <a:tcPr/>
                    </a:tc>
                  </a:tr>
                  <a:tr h="3687064">
                    <a:tc>
                      <a:txBody>
                        <a:bodyPr/>
                        <a:lstStyle/>
                        <a:p>
                          <a:endParaRPr lang="en-US"/>
                        </a:p>
                      </a:txBody>
                      <a:tcPr>
                        <a:blipFill rotWithShape="0">
                          <a:blip r:embed="rId3"/>
                          <a:stretch>
                            <a:fillRect t="-10909" r="-200" b="-2645"/>
                          </a:stretch>
                        </a:blipFill>
                      </a:tcPr>
                    </a:tc>
                  </a:tr>
                </a:tbl>
              </a:graphicData>
            </a:graphic>
          </p:graphicFrame>
        </mc:Fallback>
      </mc:AlternateContent>
    </p:spTree>
    <p:extLst>
      <p:ext uri="{BB962C8B-B14F-4D97-AF65-F5344CB8AC3E}">
        <p14:creationId xmlns:p14="http://schemas.microsoft.com/office/powerpoint/2010/main" val="1638483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Initialize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𝑈</m:t>
                        </m:r>
                      </m:e>
                    </m:acc>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a14:m>
                <a:r>
                  <a:rPr lang="en-US" dirty="0" smtClean="0"/>
                  <a:t> to be </a:t>
                </a:r>
                <a14:m>
                  <m:oMath xmlns:m="http://schemas.openxmlformats.org/officeDocument/2006/math">
                    <m:r>
                      <a:rPr lang="en-US" b="0" i="1" smtClean="0">
                        <a:latin typeface="Cambria Math" panose="02040503050406030204" pitchFamily="18" charset="0"/>
                      </a:rPr>
                      <m:t>0</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98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54</a:t>
            </a:fld>
            <a:endParaRPr lang="en-US"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4307458" y="2416273"/>
              <a:ext cx="1725368" cy="3053779"/>
            </p:xfrm>
            <a:graphic>
              <a:graphicData uri="http://schemas.openxmlformats.org/drawingml/2006/table">
                <a:tbl>
                  <a:tblPr firstRow="1" bandRow="1">
                    <a:tableStyleId>{5940675A-B579-460E-94D1-54222C63F5DA}</a:tableStyleId>
                  </a:tblPr>
                  <a:tblGrid>
                    <a:gridCol w="862684">
                      <a:extLst>
                        <a:ext uri="{9D8B030D-6E8A-4147-A177-3AD203B41FA5}">
                          <a16:colId xmlns="" xmlns:a16="http://schemas.microsoft.com/office/drawing/2014/main" val="20000"/>
                        </a:ext>
                      </a:extLst>
                    </a:gridCol>
                    <a:gridCol w="862684">
                      <a:extLst>
                        <a:ext uri="{9D8B030D-6E8A-4147-A177-3AD203B41FA5}">
                          <a16:colId xmlns="" xmlns:a16="http://schemas.microsoft.com/office/drawing/2014/main" val="20001"/>
                        </a:ext>
                      </a:extLst>
                    </a:gridCol>
                  </a:tblGrid>
                  <a:tr h="291362">
                    <a:tc>
                      <a:txBody>
                        <a:bodyPr/>
                        <a:lstStyle/>
                        <a:p>
                          <a:r>
                            <a:rPr lang="en-US" sz="1400" dirty="0"/>
                            <a:t>State</a:t>
                          </a: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400" b="0" i="1" dirty="0" smtClean="0">
                                        <a:latin typeface="Cambria Math" panose="02040503050406030204" pitchFamily="18" charset="0"/>
                                      </a:rPr>
                                    </m:ctrlPr>
                                  </m:accPr>
                                  <m:e>
                                    <m:r>
                                      <a:rPr lang="en-US" sz="1400" b="0" i="1" dirty="0" smtClean="0">
                                        <a:latin typeface="Cambria Math" panose="02040503050406030204" pitchFamily="18" charset="0"/>
                                      </a:rPr>
                                      <m:t>𝑈</m:t>
                                    </m:r>
                                  </m:e>
                                </m:acc>
                                <m:r>
                                  <a:rPr lang="en-US" sz="1400" b="0" i="1" dirty="0" smtClean="0">
                                    <a:latin typeface="Cambria Math" panose="02040503050406030204" pitchFamily="18" charset="0"/>
                                  </a:rPr>
                                  <m:t>(</m:t>
                                </m:r>
                                <m:r>
                                  <a:rPr lang="en-US" sz="1400" b="0" i="1" dirty="0" smtClean="0">
                                    <a:latin typeface="Cambria Math" panose="02040503050406030204" pitchFamily="18" charset="0"/>
                                  </a:rPr>
                                  <m:t>𝑠</m:t>
                                </m:r>
                                <m:r>
                                  <a:rPr lang="en-US" sz="1400" b="0" i="1" dirty="0" smtClean="0">
                                    <a:latin typeface="Cambria Math" panose="02040503050406030204" pitchFamily="18" charset="0"/>
                                  </a:rPr>
                                  <m:t>)</m:t>
                                </m:r>
                              </m:oMath>
                            </m:oMathPara>
                          </a14:m>
                          <a:endParaRPr lang="en-US" sz="1400" dirty="0"/>
                        </a:p>
                      </a:txBody>
                      <a:tcPr/>
                    </a:tc>
                    <a:extLst>
                      <a:ext uri="{0D108BD9-81ED-4DB2-BD59-A6C34878D82A}">
                        <a16:rowId xmlns="" xmlns:a16="http://schemas.microsoft.com/office/drawing/2014/main" val="10000"/>
                      </a:ext>
                    </a:extLst>
                  </a:tr>
                  <a:tr h="291362">
                    <a:tc>
                      <a:txBody>
                        <a:bodyPr/>
                        <a:lstStyle/>
                        <a:p>
                          <a:r>
                            <a:rPr lang="en-US" sz="1400" dirty="0"/>
                            <a:t>(1,1)</a:t>
                          </a:r>
                        </a:p>
                      </a:txBody>
                      <a:tcPr/>
                    </a:tc>
                    <a:tc>
                      <a:txBody>
                        <a:bodyPr/>
                        <a:lstStyle/>
                        <a:p>
                          <a:r>
                            <a:rPr lang="en-US" sz="1400" dirty="0"/>
                            <a:t>0</a:t>
                          </a:r>
                        </a:p>
                      </a:txBody>
                      <a:tcPr/>
                    </a:tc>
                    <a:extLst>
                      <a:ext uri="{0D108BD9-81ED-4DB2-BD59-A6C34878D82A}">
                        <a16:rowId xmlns="" xmlns:a16="http://schemas.microsoft.com/office/drawing/2014/main" val="10001"/>
                      </a:ext>
                    </a:extLst>
                  </a:tr>
                  <a:tr h="291362">
                    <a:tc>
                      <a:txBody>
                        <a:bodyPr/>
                        <a:lstStyle/>
                        <a:p>
                          <a:r>
                            <a:rPr lang="en-US" sz="1400" dirty="0"/>
                            <a:t>(1,2)</a:t>
                          </a:r>
                        </a:p>
                      </a:txBody>
                      <a:tcPr/>
                    </a:tc>
                    <a:tc>
                      <a:txBody>
                        <a:bodyPr/>
                        <a:lstStyle/>
                        <a:p>
                          <a:r>
                            <a:rPr lang="en-US" sz="1400" dirty="0"/>
                            <a:t>0</a:t>
                          </a:r>
                        </a:p>
                      </a:txBody>
                      <a:tcPr/>
                    </a:tc>
                    <a:extLst>
                      <a:ext uri="{0D108BD9-81ED-4DB2-BD59-A6C34878D82A}">
                        <a16:rowId xmlns="" xmlns:a16="http://schemas.microsoft.com/office/drawing/2014/main" val="10002"/>
                      </a:ext>
                    </a:extLst>
                  </a:tr>
                  <a:tr h="291362">
                    <a:tc>
                      <a:txBody>
                        <a:bodyPr/>
                        <a:lstStyle/>
                        <a:p>
                          <a:r>
                            <a:rPr lang="en-US" sz="1400" dirty="0"/>
                            <a:t>(1,3)</a:t>
                          </a:r>
                        </a:p>
                      </a:txBody>
                      <a:tcPr/>
                    </a:tc>
                    <a:tc>
                      <a:txBody>
                        <a:bodyPr/>
                        <a:lstStyle/>
                        <a:p>
                          <a:r>
                            <a:rPr lang="en-US" sz="1400" dirty="0"/>
                            <a:t>0</a:t>
                          </a:r>
                        </a:p>
                      </a:txBody>
                      <a:tcPr/>
                    </a:tc>
                    <a:extLst>
                      <a:ext uri="{0D108BD9-81ED-4DB2-BD59-A6C34878D82A}">
                        <a16:rowId xmlns="" xmlns:a16="http://schemas.microsoft.com/office/drawing/2014/main" val="10003"/>
                      </a:ext>
                    </a:extLst>
                  </a:tr>
                  <a:tr h="291362">
                    <a:tc>
                      <a:txBody>
                        <a:bodyPr/>
                        <a:lstStyle/>
                        <a:p>
                          <a:r>
                            <a:rPr lang="en-US" sz="1400" dirty="0"/>
                            <a:t>(4,1)</a:t>
                          </a:r>
                        </a:p>
                      </a:txBody>
                      <a:tcPr/>
                    </a:tc>
                    <a:tc>
                      <a:txBody>
                        <a:bodyPr/>
                        <a:lstStyle/>
                        <a:p>
                          <a:r>
                            <a:rPr lang="en-US" sz="1400" dirty="0"/>
                            <a:t>0</a:t>
                          </a:r>
                        </a:p>
                      </a:txBody>
                      <a:tcPr/>
                    </a:tc>
                    <a:extLst>
                      <a:ext uri="{0D108BD9-81ED-4DB2-BD59-A6C34878D82A}">
                        <a16:rowId xmlns="" xmlns:a16="http://schemas.microsoft.com/office/drawing/2014/main" val="10004"/>
                      </a:ext>
                    </a:extLst>
                  </a:tr>
                  <a:tr h="291362">
                    <a:tc>
                      <a:txBody>
                        <a:bodyPr/>
                        <a:lstStyle/>
                        <a:p>
                          <a:r>
                            <a:rPr lang="en-US" sz="1400" dirty="0"/>
                            <a:t>(2,1)</a:t>
                          </a:r>
                        </a:p>
                      </a:txBody>
                      <a:tcPr/>
                    </a:tc>
                    <a:tc>
                      <a:txBody>
                        <a:bodyPr/>
                        <a:lstStyle/>
                        <a:p>
                          <a:r>
                            <a:rPr lang="en-US" sz="1400" dirty="0"/>
                            <a:t>0</a:t>
                          </a:r>
                        </a:p>
                      </a:txBody>
                      <a:tcPr/>
                    </a:tc>
                    <a:extLst>
                      <a:ext uri="{0D108BD9-81ED-4DB2-BD59-A6C34878D82A}">
                        <a16:rowId xmlns="" xmlns:a16="http://schemas.microsoft.com/office/drawing/2014/main" val="10005"/>
                      </a:ext>
                    </a:extLst>
                  </a:tr>
                  <a:tr h="291362">
                    <a:tc>
                      <a:txBody>
                        <a:bodyPr/>
                        <a:lstStyle/>
                        <a:p>
                          <a:r>
                            <a:rPr lang="en-US" sz="1400" dirty="0"/>
                            <a:t>(2,3)</a:t>
                          </a:r>
                        </a:p>
                      </a:txBody>
                      <a:tcPr/>
                    </a:tc>
                    <a:tc>
                      <a:txBody>
                        <a:bodyPr/>
                        <a:lstStyle/>
                        <a:p>
                          <a:r>
                            <a:rPr lang="en-US" sz="1400" dirty="0"/>
                            <a:t>0</a:t>
                          </a:r>
                        </a:p>
                      </a:txBody>
                      <a:tcPr/>
                    </a:tc>
                    <a:extLst>
                      <a:ext uri="{0D108BD9-81ED-4DB2-BD59-A6C34878D82A}">
                        <a16:rowId xmlns="" xmlns:a16="http://schemas.microsoft.com/office/drawing/2014/main" val="10006"/>
                      </a:ext>
                    </a:extLst>
                  </a:tr>
                  <a:tr h="291362">
                    <a:tc>
                      <a:txBody>
                        <a:bodyPr/>
                        <a:lstStyle/>
                        <a:p>
                          <a:r>
                            <a:rPr lang="en-US" sz="1400" dirty="0"/>
                            <a:t>(3,1)</a:t>
                          </a:r>
                        </a:p>
                      </a:txBody>
                      <a:tcPr/>
                    </a:tc>
                    <a:tc>
                      <a:txBody>
                        <a:bodyPr/>
                        <a:lstStyle/>
                        <a:p>
                          <a:r>
                            <a:rPr lang="en-US" sz="1400" dirty="0"/>
                            <a:t>0</a:t>
                          </a:r>
                        </a:p>
                      </a:txBody>
                      <a:tcPr/>
                    </a:tc>
                    <a:extLst>
                      <a:ext uri="{0D108BD9-81ED-4DB2-BD59-A6C34878D82A}">
                        <a16:rowId xmlns="" xmlns:a16="http://schemas.microsoft.com/office/drawing/2014/main" val="10007"/>
                      </a:ext>
                    </a:extLst>
                  </a:tr>
                  <a:tr h="291362">
                    <a:tc>
                      <a:txBody>
                        <a:bodyPr/>
                        <a:lstStyle/>
                        <a:p>
                          <a:r>
                            <a:rPr lang="en-US" sz="1400" dirty="0"/>
                            <a:t>(3,2)</a:t>
                          </a:r>
                        </a:p>
                      </a:txBody>
                      <a:tcPr/>
                    </a:tc>
                    <a:tc>
                      <a:txBody>
                        <a:bodyPr/>
                        <a:lstStyle/>
                        <a:p>
                          <a:r>
                            <a:rPr lang="en-US" sz="1400" dirty="0"/>
                            <a:t>0</a:t>
                          </a:r>
                        </a:p>
                      </a:txBody>
                      <a:tcPr/>
                    </a:tc>
                    <a:extLst>
                      <a:ext uri="{0D108BD9-81ED-4DB2-BD59-A6C34878D82A}">
                        <a16:rowId xmlns="" xmlns:a16="http://schemas.microsoft.com/office/drawing/2014/main" val="10008"/>
                      </a:ext>
                    </a:extLst>
                  </a:tr>
                  <a:tr h="291362">
                    <a:tc>
                      <a:txBody>
                        <a:bodyPr/>
                        <a:lstStyle/>
                        <a:p>
                          <a:r>
                            <a:rPr lang="en-US" sz="1400" dirty="0"/>
                            <a:t>(3,3)</a:t>
                          </a:r>
                        </a:p>
                      </a:txBody>
                      <a:tcPr/>
                    </a:tc>
                    <a:tc>
                      <a:txBody>
                        <a:bodyPr/>
                        <a:lstStyle/>
                        <a:p>
                          <a:r>
                            <a:rPr lang="en-US" sz="1400" dirty="0"/>
                            <a:t>0</a:t>
                          </a:r>
                        </a:p>
                      </a:txBody>
                      <a:tcPr/>
                    </a:tc>
                    <a:extLst>
                      <a:ext uri="{0D108BD9-81ED-4DB2-BD59-A6C34878D82A}">
                        <a16:rowId xmlns="" xmlns:a16="http://schemas.microsoft.com/office/drawing/2014/main" val="10009"/>
                      </a:ext>
                    </a:extLst>
                  </a:tr>
                </a:tbl>
              </a:graphicData>
            </a:graphic>
          </p:graphicFrame>
        </mc:Choice>
        <mc:Fallback xmlns="">
          <p:graphicFrame>
            <p:nvGraphicFramePr>
              <p:cNvPr id="8" name="Table 7"/>
              <p:cNvGraphicFramePr>
                <a:graphicFrameLocks noGrp="1"/>
              </p:cNvGraphicFramePr>
              <p:nvPr>
                <p:extLst/>
              </p:nvPr>
            </p:nvGraphicFramePr>
            <p:xfrm>
              <a:off x="4307458" y="2416273"/>
              <a:ext cx="1725368" cy="3053779"/>
            </p:xfrm>
            <a:graphic>
              <a:graphicData uri="http://schemas.openxmlformats.org/drawingml/2006/table">
                <a:tbl>
                  <a:tblPr firstRow="1" bandRow="1">
                    <a:tableStyleId>{5940675A-B579-460E-94D1-54222C63F5DA}</a:tableStyleId>
                  </a:tblPr>
                  <a:tblGrid>
                    <a:gridCol w="862684">
                      <a:extLst>
                        <a:ext uri="{9D8B030D-6E8A-4147-A177-3AD203B41FA5}">
                          <a16:colId xmlns:a16="http://schemas.microsoft.com/office/drawing/2014/main" xmlns="" val="20000"/>
                        </a:ext>
                      </a:extLst>
                    </a:gridCol>
                    <a:gridCol w="862684">
                      <a:extLst>
                        <a:ext uri="{9D8B030D-6E8A-4147-A177-3AD203B41FA5}">
                          <a16:colId xmlns:a16="http://schemas.microsoft.com/office/drawing/2014/main" xmlns="" val="20001"/>
                        </a:ext>
                      </a:extLst>
                    </a:gridCol>
                  </a:tblGrid>
                  <a:tr h="310579">
                    <a:tc>
                      <a:txBody>
                        <a:bodyPr/>
                        <a:lstStyle/>
                        <a:p>
                          <a:r>
                            <a:rPr lang="en-US" sz="1400" dirty="0"/>
                            <a:t>State</a:t>
                          </a:r>
                        </a:p>
                      </a:txBody>
                      <a:tcPr/>
                    </a:tc>
                    <a:tc>
                      <a:txBody>
                        <a:bodyPr/>
                        <a:lstStyle/>
                        <a:p>
                          <a:endParaRPr lang="en-US"/>
                        </a:p>
                      </a:txBody>
                      <a:tcPr>
                        <a:blipFill rotWithShape="0">
                          <a:blip r:embed="rId3"/>
                          <a:stretch>
                            <a:fillRect l="-100704" t="-1961" r="-1408" b="-903922"/>
                          </a:stretch>
                        </a:blipFill>
                      </a:tcPr>
                    </a:tc>
                    <a:extLst>
                      <a:ext uri="{0D108BD9-81ED-4DB2-BD59-A6C34878D82A}">
                        <a16:rowId xmlns:a16="http://schemas.microsoft.com/office/drawing/2014/main" xmlns="" val="10000"/>
                      </a:ext>
                    </a:extLst>
                  </a:tr>
                  <a:tr h="304800">
                    <a:tc>
                      <a:txBody>
                        <a:bodyPr/>
                        <a:lstStyle/>
                        <a:p>
                          <a:r>
                            <a:rPr lang="en-US" sz="1400" dirty="0"/>
                            <a:t>(1,1)</a:t>
                          </a:r>
                        </a:p>
                      </a:txBody>
                      <a:tcPr/>
                    </a:tc>
                    <a:tc>
                      <a:txBody>
                        <a:bodyPr/>
                        <a:lstStyle/>
                        <a:p>
                          <a:r>
                            <a:rPr lang="en-US" sz="1400" dirty="0"/>
                            <a:t>0</a:t>
                          </a:r>
                        </a:p>
                      </a:txBody>
                      <a:tcPr/>
                    </a:tc>
                    <a:extLst>
                      <a:ext uri="{0D108BD9-81ED-4DB2-BD59-A6C34878D82A}">
                        <a16:rowId xmlns:a16="http://schemas.microsoft.com/office/drawing/2014/main" xmlns="" val="10001"/>
                      </a:ext>
                    </a:extLst>
                  </a:tr>
                  <a:tr h="304800">
                    <a:tc>
                      <a:txBody>
                        <a:bodyPr/>
                        <a:lstStyle/>
                        <a:p>
                          <a:r>
                            <a:rPr lang="en-US" sz="1400" dirty="0"/>
                            <a:t>(1,2)</a:t>
                          </a:r>
                        </a:p>
                      </a:txBody>
                      <a:tcPr/>
                    </a:tc>
                    <a:tc>
                      <a:txBody>
                        <a:bodyPr/>
                        <a:lstStyle/>
                        <a:p>
                          <a:r>
                            <a:rPr lang="en-US" sz="1400" dirty="0"/>
                            <a:t>0</a:t>
                          </a:r>
                        </a:p>
                      </a:txBody>
                      <a:tcPr/>
                    </a:tc>
                    <a:extLst>
                      <a:ext uri="{0D108BD9-81ED-4DB2-BD59-A6C34878D82A}">
                        <a16:rowId xmlns:a16="http://schemas.microsoft.com/office/drawing/2014/main" xmlns="" val="10002"/>
                      </a:ext>
                    </a:extLst>
                  </a:tr>
                  <a:tr h="304800">
                    <a:tc>
                      <a:txBody>
                        <a:bodyPr/>
                        <a:lstStyle/>
                        <a:p>
                          <a:r>
                            <a:rPr lang="en-US" sz="1400" dirty="0"/>
                            <a:t>(1,3)</a:t>
                          </a:r>
                        </a:p>
                      </a:txBody>
                      <a:tcPr/>
                    </a:tc>
                    <a:tc>
                      <a:txBody>
                        <a:bodyPr/>
                        <a:lstStyle/>
                        <a:p>
                          <a:r>
                            <a:rPr lang="en-US" sz="1400" dirty="0"/>
                            <a:t>0</a:t>
                          </a:r>
                        </a:p>
                      </a:txBody>
                      <a:tcPr/>
                    </a:tc>
                    <a:extLst>
                      <a:ext uri="{0D108BD9-81ED-4DB2-BD59-A6C34878D82A}">
                        <a16:rowId xmlns:a16="http://schemas.microsoft.com/office/drawing/2014/main" xmlns="" val="10003"/>
                      </a:ext>
                    </a:extLst>
                  </a:tr>
                  <a:tr h="304800">
                    <a:tc>
                      <a:txBody>
                        <a:bodyPr/>
                        <a:lstStyle/>
                        <a:p>
                          <a:r>
                            <a:rPr lang="en-US" sz="1400" dirty="0"/>
                            <a:t>(4,1)</a:t>
                          </a:r>
                        </a:p>
                      </a:txBody>
                      <a:tcPr/>
                    </a:tc>
                    <a:tc>
                      <a:txBody>
                        <a:bodyPr/>
                        <a:lstStyle/>
                        <a:p>
                          <a:r>
                            <a:rPr lang="en-US" sz="1400" dirty="0"/>
                            <a:t>0</a:t>
                          </a:r>
                        </a:p>
                      </a:txBody>
                      <a:tcPr/>
                    </a:tc>
                    <a:extLst>
                      <a:ext uri="{0D108BD9-81ED-4DB2-BD59-A6C34878D82A}">
                        <a16:rowId xmlns:a16="http://schemas.microsoft.com/office/drawing/2014/main" xmlns="" val="10004"/>
                      </a:ext>
                    </a:extLst>
                  </a:tr>
                  <a:tr h="304800">
                    <a:tc>
                      <a:txBody>
                        <a:bodyPr/>
                        <a:lstStyle/>
                        <a:p>
                          <a:r>
                            <a:rPr lang="en-US" sz="1400" dirty="0"/>
                            <a:t>(2,1)</a:t>
                          </a:r>
                        </a:p>
                      </a:txBody>
                      <a:tcPr/>
                    </a:tc>
                    <a:tc>
                      <a:txBody>
                        <a:bodyPr/>
                        <a:lstStyle/>
                        <a:p>
                          <a:r>
                            <a:rPr lang="en-US" sz="1400" dirty="0"/>
                            <a:t>0</a:t>
                          </a:r>
                        </a:p>
                      </a:txBody>
                      <a:tcPr/>
                    </a:tc>
                    <a:extLst>
                      <a:ext uri="{0D108BD9-81ED-4DB2-BD59-A6C34878D82A}">
                        <a16:rowId xmlns:a16="http://schemas.microsoft.com/office/drawing/2014/main" xmlns="" val="10005"/>
                      </a:ext>
                    </a:extLst>
                  </a:tr>
                  <a:tr h="304800">
                    <a:tc>
                      <a:txBody>
                        <a:bodyPr/>
                        <a:lstStyle/>
                        <a:p>
                          <a:r>
                            <a:rPr lang="en-US" sz="1400" dirty="0"/>
                            <a:t>(2,3)</a:t>
                          </a:r>
                        </a:p>
                      </a:txBody>
                      <a:tcPr/>
                    </a:tc>
                    <a:tc>
                      <a:txBody>
                        <a:bodyPr/>
                        <a:lstStyle/>
                        <a:p>
                          <a:r>
                            <a:rPr lang="en-US" sz="1400" dirty="0"/>
                            <a:t>0</a:t>
                          </a:r>
                        </a:p>
                      </a:txBody>
                      <a:tcPr/>
                    </a:tc>
                    <a:extLst>
                      <a:ext uri="{0D108BD9-81ED-4DB2-BD59-A6C34878D82A}">
                        <a16:rowId xmlns:a16="http://schemas.microsoft.com/office/drawing/2014/main" xmlns="" val="10006"/>
                      </a:ext>
                    </a:extLst>
                  </a:tr>
                  <a:tr h="304800">
                    <a:tc>
                      <a:txBody>
                        <a:bodyPr/>
                        <a:lstStyle/>
                        <a:p>
                          <a:r>
                            <a:rPr lang="en-US" sz="1400" dirty="0"/>
                            <a:t>(3,1)</a:t>
                          </a:r>
                        </a:p>
                      </a:txBody>
                      <a:tcPr/>
                    </a:tc>
                    <a:tc>
                      <a:txBody>
                        <a:bodyPr/>
                        <a:lstStyle/>
                        <a:p>
                          <a:r>
                            <a:rPr lang="en-US" sz="1400" dirty="0"/>
                            <a:t>0</a:t>
                          </a:r>
                        </a:p>
                      </a:txBody>
                      <a:tcPr/>
                    </a:tc>
                    <a:extLst>
                      <a:ext uri="{0D108BD9-81ED-4DB2-BD59-A6C34878D82A}">
                        <a16:rowId xmlns:a16="http://schemas.microsoft.com/office/drawing/2014/main" xmlns="" val="10007"/>
                      </a:ext>
                    </a:extLst>
                  </a:tr>
                  <a:tr h="304800">
                    <a:tc>
                      <a:txBody>
                        <a:bodyPr/>
                        <a:lstStyle/>
                        <a:p>
                          <a:r>
                            <a:rPr lang="en-US" sz="1400" dirty="0"/>
                            <a:t>(3,2)</a:t>
                          </a:r>
                        </a:p>
                      </a:txBody>
                      <a:tcPr/>
                    </a:tc>
                    <a:tc>
                      <a:txBody>
                        <a:bodyPr/>
                        <a:lstStyle/>
                        <a:p>
                          <a:r>
                            <a:rPr lang="en-US" sz="1400" dirty="0"/>
                            <a:t>0</a:t>
                          </a:r>
                        </a:p>
                      </a:txBody>
                      <a:tcPr/>
                    </a:tc>
                    <a:extLst>
                      <a:ext uri="{0D108BD9-81ED-4DB2-BD59-A6C34878D82A}">
                        <a16:rowId xmlns:a16="http://schemas.microsoft.com/office/drawing/2014/main" xmlns="" val="10008"/>
                      </a:ext>
                    </a:extLst>
                  </a:tr>
                  <a:tr h="304800">
                    <a:tc>
                      <a:txBody>
                        <a:bodyPr/>
                        <a:lstStyle/>
                        <a:p>
                          <a:r>
                            <a:rPr lang="en-US" sz="1400" dirty="0"/>
                            <a:t>(3,3)</a:t>
                          </a:r>
                        </a:p>
                      </a:txBody>
                      <a:tcPr/>
                    </a:tc>
                    <a:tc>
                      <a:txBody>
                        <a:bodyPr/>
                        <a:lstStyle/>
                        <a:p>
                          <a:r>
                            <a:rPr lang="en-US" sz="1400" dirty="0"/>
                            <a:t>0</a:t>
                          </a:r>
                        </a:p>
                      </a:txBody>
                      <a:tcPr/>
                    </a:tc>
                    <a:extLst>
                      <a:ext uri="{0D108BD9-81ED-4DB2-BD59-A6C34878D82A}">
                        <a16:rowId xmlns:a16="http://schemas.microsoft.com/office/drawing/2014/main" xmlns="" val="10009"/>
                      </a:ext>
                    </a:extLst>
                  </a:tr>
                </a:tbl>
              </a:graphicData>
            </a:graphic>
          </p:graphicFrame>
        </mc:Fallback>
      </mc:AlternateContent>
      <p:pic>
        <p:nvPicPr>
          <p:cNvPr id="10"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11" name="Rectangle 10"/>
          <p:cNvSpPr/>
          <p:nvPr/>
        </p:nvSpPr>
        <p:spPr>
          <a:xfrm>
            <a:off x="6861625" y="1160422"/>
            <a:ext cx="1368067" cy="369332"/>
          </a:xfrm>
          <a:prstGeom prst="rect">
            <a:avLst/>
          </a:prstGeom>
        </p:spPr>
        <p:txBody>
          <a:bodyPr wrap="none">
            <a:spAutoFit/>
          </a:bodyPr>
          <a:lstStyle/>
          <a:p>
            <a:r>
              <a:rPr lang="en-US" dirty="0"/>
              <a:t>Environment</a:t>
            </a:r>
          </a:p>
        </p:txBody>
      </p:sp>
      <p:sp>
        <p:nvSpPr>
          <p:cNvPr id="12" name="Rectangle 11"/>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6"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6" name="Rectangle 15"/>
              <p:cNvSpPr/>
              <p:nvPr/>
            </p:nvSpPr>
            <p:spPr>
              <a:xfrm>
                <a:off x="5779493" y="275541"/>
                <a:ext cx="1643783" cy="369332"/>
              </a:xfrm>
              <a:prstGeom prst="rect">
                <a:avLst/>
              </a:prstGeom>
            </p:spPr>
            <p:txBody>
              <a:bodyPr wrap="none">
                <a:spAutoFit/>
              </a:bodyPr>
              <a:lstStyle/>
              <a:p>
                <a:pPr>
                  <a:spcBef>
                    <a:spcPct val="50000"/>
                  </a:spcBef>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=0.1,</m:t>
                      </m:r>
                      <m:r>
                        <a:rPr lang="en-US" b="0" i="1" smtClean="0">
                          <a:solidFill>
                            <a:schemeClr val="accent1"/>
                          </a:solidFill>
                          <a:latin typeface="Cambria Math" panose="02040503050406030204" pitchFamily="18" charset="0"/>
                        </a:rPr>
                        <m:t>𝛾</m:t>
                      </m:r>
                      <m:r>
                        <a:rPr lang="en-US" b="0" i="1" smtClean="0">
                          <a:solidFill>
                            <a:schemeClr val="accent1"/>
                          </a:solidFill>
                          <a:latin typeface="Cambria Math" panose="02040503050406030204" pitchFamily="18" charset="0"/>
                        </a:rPr>
                        <m:t>=1</m:t>
                      </m:r>
                    </m:oMath>
                  </m:oMathPara>
                </a14:m>
                <a:endParaRPr lang="en-US" dirty="0">
                  <a:solidFill>
                    <a:schemeClr val="accent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779493" y="275541"/>
                <a:ext cx="1643783" cy="369332"/>
              </a:xfrm>
              <a:prstGeom prst="rect">
                <a:avLst/>
              </a:prstGeom>
              <a:blipFill rotWithShape="0">
                <a:blip r:embed="rId8"/>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642387" y="643040"/>
                <a:ext cx="3917996" cy="376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𝛼</m:t>
                          </m:r>
                        </m:e>
                      </m:d>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𝑟</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𝛾</m:t>
                      </m:r>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𝑠</m:t>
                              </m:r>
                            </m:e>
                            <m:sup>
                              <m:r>
                                <a:rPr lang="en-US" b="0" i="1" smtClean="0">
                                  <a:solidFill>
                                    <a:schemeClr val="accent1"/>
                                  </a:solidFill>
                                  <a:latin typeface="Cambria Math" panose="02040503050406030204" pitchFamily="18" charset="0"/>
                                </a:rPr>
                                <m:t>′</m:t>
                              </m:r>
                            </m:sup>
                          </m:sSup>
                        </m:e>
                      </m:d>
                      <m:r>
                        <a:rPr lang="en-US" b="0" i="1" smtClean="0">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4642387" y="643040"/>
                <a:ext cx="3917996" cy="376770"/>
              </a:xfrm>
              <a:prstGeom prst="rect">
                <a:avLst/>
              </a:prstGeom>
              <a:blipFill rotWithShape="0">
                <a:blip r:embed="rId9"/>
                <a:stretch>
                  <a:fillRect t="-1613" b="-14516"/>
                </a:stretch>
              </a:blipFill>
            </p:spPr>
            <p:txBody>
              <a:bodyPr/>
              <a:lstStyle/>
              <a:p>
                <a:r>
                  <a:rPr lang="en-US">
                    <a:noFill/>
                  </a:rPr>
                  <a:t> </a:t>
                </a:r>
              </a:p>
            </p:txBody>
          </p:sp>
        </mc:Fallback>
      </mc:AlternateContent>
    </p:spTree>
    <p:extLst>
      <p:ext uri="{BB962C8B-B14F-4D97-AF65-F5344CB8AC3E}">
        <p14:creationId xmlns:p14="http://schemas.microsoft.com/office/powerpoint/2010/main" val="27517532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55</a:t>
            </a:fld>
            <a:endParaRPr lang="en-US"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656317596"/>
                  </p:ext>
                </p:extLst>
              </p:nvPr>
            </p:nvGraphicFramePr>
            <p:xfrm>
              <a:off x="4307458" y="2416273"/>
              <a:ext cx="1725368" cy="3053779"/>
            </p:xfrm>
            <a:graphic>
              <a:graphicData uri="http://schemas.openxmlformats.org/drawingml/2006/table">
                <a:tbl>
                  <a:tblPr firstRow="1" bandRow="1">
                    <a:tableStyleId>{5940675A-B579-460E-94D1-54222C63F5DA}</a:tableStyleId>
                  </a:tblPr>
                  <a:tblGrid>
                    <a:gridCol w="862684">
                      <a:extLst>
                        <a:ext uri="{9D8B030D-6E8A-4147-A177-3AD203B41FA5}">
                          <a16:colId xmlns="" xmlns:a16="http://schemas.microsoft.com/office/drawing/2014/main" val="20000"/>
                        </a:ext>
                      </a:extLst>
                    </a:gridCol>
                    <a:gridCol w="862684">
                      <a:extLst>
                        <a:ext uri="{9D8B030D-6E8A-4147-A177-3AD203B41FA5}">
                          <a16:colId xmlns="" xmlns:a16="http://schemas.microsoft.com/office/drawing/2014/main" val="20001"/>
                        </a:ext>
                      </a:extLst>
                    </a:gridCol>
                  </a:tblGrid>
                  <a:tr h="291362">
                    <a:tc>
                      <a:txBody>
                        <a:bodyPr/>
                        <a:lstStyle/>
                        <a:p>
                          <a:r>
                            <a:rPr lang="en-US" sz="1400" dirty="0"/>
                            <a:t>State</a:t>
                          </a: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400" b="0" i="1" dirty="0" smtClean="0">
                                        <a:latin typeface="Cambria Math" panose="02040503050406030204" pitchFamily="18" charset="0"/>
                                      </a:rPr>
                                    </m:ctrlPr>
                                  </m:accPr>
                                  <m:e>
                                    <m:r>
                                      <a:rPr lang="en-US" sz="1400" b="0" i="1" dirty="0" smtClean="0">
                                        <a:latin typeface="Cambria Math" panose="02040503050406030204" pitchFamily="18" charset="0"/>
                                      </a:rPr>
                                      <m:t>𝑈</m:t>
                                    </m:r>
                                  </m:e>
                                </m:acc>
                                <m:r>
                                  <a:rPr lang="en-US" sz="1400" b="0" i="1" dirty="0" smtClean="0">
                                    <a:latin typeface="Cambria Math" panose="02040503050406030204" pitchFamily="18" charset="0"/>
                                  </a:rPr>
                                  <m:t>(</m:t>
                                </m:r>
                                <m:r>
                                  <a:rPr lang="en-US" sz="1400" b="0" i="1" dirty="0" smtClean="0">
                                    <a:latin typeface="Cambria Math" panose="02040503050406030204" pitchFamily="18" charset="0"/>
                                  </a:rPr>
                                  <m:t>𝑠</m:t>
                                </m:r>
                                <m:r>
                                  <a:rPr lang="en-US" sz="1400" b="0" i="1" dirty="0" smtClean="0">
                                    <a:latin typeface="Cambria Math" panose="02040503050406030204" pitchFamily="18" charset="0"/>
                                  </a:rPr>
                                  <m:t>)</m:t>
                                </m:r>
                              </m:oMath>
                            </m:oMathPara>
                          </a14:m>
                          <a:endParaRPr lang="en-US" sz="1400" dirty="0"/>
                        </a:p>
                      </a:txBody>
                      <a:tcPr/>
                    </a:tc>
                    <a:extLst>
                      <a:ext uri="{0D108BD9-81ED-4DB2-BD59-A6C34878D82A}">
                        <a16:rowId xmlns="" xmlns:a16="http://schemas.microsoft.com/office/drawing/2014/main" val="10000"/>
                      </a:ext>
                    </a:extLst>
                  </a:tr>
                  <a:tr h="291362">
                    <a:tc>
                      <a:txBody>
                        <a:bodyPr/>
                        <a:lstStyle/>
                        <a:p>
                          <a:r>
                            <a:rPr lang="en-US" sz="1400" dirty="0"/>
                            <a:t>(1,1)</a:t>
                          </a:r>
                        </a:p>
                      </a:txBody>
                      <a:tcPr/>
                    </a:tc>
                    <a:tc>
                      <a:txBody>
                        <a:bodyPr/>
                        <a:lstStyle/>
                        <a:p>
                          <a:r>
                            <a:rPr lang="en-US" sz="1400" dirty="0" smtClean="0"/>
                            <a:t>0</a:t>
                          </a:r>
                          <a:endParaRPr lang="en-US" sz="1400" dirty="0"/>
                        </a:p>
                      </a:txBody>
                      <a:tcPr/>
                    </a:tc>
                    <a:extLst>
                      <a:ext uri="{0D108BD9-81ED-4DB2-BD59-A6C34878D82A}">
                        <a16:rowId xmlns="" xmlns:a16="http://schemas.microsoft.com/office/drawing/2014/main" val="10001"/>
                      </a:ext>
                    </a:extLst>
                  </a:tr>
                  <a:tr h="291362">
                    <a:tc>
                      <a:txBody>
                        <a:bodyPr/>
                        <a:lstStyle/>
                        <a:p>
                          <a:r>
                            <a:rPr lang="en-US" sz="1400" dirty="0"/>
                            <a:t>(1,2)</a:t>
                          </a:r>
                        </a:p>
                      </a:txBody>
                      <a:tcPr/>
                    </a:tc>
                    <a:tc>
                      <a:txBody>
                        <a:bodyPr/>
                        <a:lstStyle/>
                        <a:p>
                          <a:r>
                            <a:rPr lang="en-US" sz="1400" dirty="0"/>
                            <a:t>0</a:t>
                          </a:r>
                        </a:p>
                      </a:txBody>
                      <a:tcPr/>
                    </a:tc>
                    <a:extLst>
                      <a:ext uri="{0D108BD9-81ED-4DB2-BD59-A6C34878D82A}">
                        <a16:rowId xmlns="" xmlns:a16="http://schemas.microsoft.com/office/drawing/2014/main" val="10002"/>
                      </a:ext>
                    </a:extLst>
                  </a:tr>
                  <a:tr h="291362">
                    <a:tc>
                      <a:txBody>
                        <a:bodyPr/>
                        <a:lstStyle/>
                        <a:p>
                          <a:r>
                            <a:rPr lang="en-US" sz="1400" dirty="0"/>
                            <a:t>(1,3)</a:t>
                          </a:r>
                        </a:p>
                      </a:txBody>
                      <a:tcPr/>
                    </a:tc>
                    <a:tc>
                      <a:txBody>
                        <a:bodyPr/>
                        <a:lstStyle/>
                        <a:p>
                          <a:r>
                            <a:rPr lang="en-US" sz="1400" dirty="0"/>
                            <a:t>0</a:t>
                          </a:r>
                        </a:p>
                      </a:txBody>
                      <a:tcPr/>
                    </a:tc>
                    <a:extLst>
                      <a:ext uri="{0D108BD9-81ED-4DB2-BD59-A6C34878D82A}">
                        <a16:rowId xmlns="" xmlns:a16="http://schemas.microsoft.com/office/drawing/2014/main" val="10003"/>
                      </a:ext>
                    </a:extLst>
                  </a:tr>
                  <a:tr h="291362">
                    <a:tc>
                      <a:txBody>
                        <a:bodyPr/>
                        <a:lstStyle/>
                        <a:p>
                          <a:r>
                            <a:rPr lang="en-US" sz="1400" dirty="0"/>
                            <a:t>(4,1)</a:t>
                          </a:r>
                        </a:p>
                      </a:txBody>
                      <a:tcPr/>
                    </a:tc>
                    <a:tc>
                      <a:txBody>
                        <a:bodyPr/>
                        <a:lstStyle/>
                        <a:p>
                          <a:r>
                            <a:rPr lang="en-US" sz="1400" dirty="0"/>
                            <a:t>0</a:t>
                          </a:r>
                        </a:p>
                      </a:txBody>
                      <a:tcPr/>
                    </a:tc>
                    <a:extLst>
                      <a:ext uri="{0D108BD9-81ED-4DB2-BD59-A6C34878D82A}">
                        <a16:rowId xmlns="" xmlns:a16="http://schemas.microsoft.com/office/drawing/2014/main" val="10004"/>
                      </a:ext>
                    </a:extLst>
                  </a:tr>
                  <a:tr h="291362">
                    <a:tc>
                      <a:txBody>
                        <a:bodyPr/>
                        <a:lstStyle/>
                        <a:p>
                          <a:r>
                            <a:rPr lang="en-US" sz="1400" dirty="0"/>
                            <a:t>(2,1)</a:t>
                          </a:r>
                        </a:p>
                      </a:txBody>
                      <a:tcPr/>
                    </a:tc>
                    <a:tc>
                      <a:txBody>
                        <a:bodyPr/>
                        <a:lstStyle/>
                        <a:p>
                          <a:r>
                            <a:rPr lang="en-US" sz="1400" dirty="0"/>
                            <a:t>0</a:t>
                          </a:r>
                        </a:p>
                      </a:txBody>
                      <a:tcPr/>
                    </a:tc>
                    <a:extLst>
                      <a:ext uri="{0D108BD9-81ED-4DB2-BD59-A6C34878D82A}">
                        <a16:rowId xmlns="" xmlns:a16="http://schemas.microsoft.com/office/drawing/2014/main" val="10005"/>
                      </a:ext>
                    </a:extLst>
                  </a:tr>
                  <a:tr h="291362">
                    <a:tc>
                      <a:txBody>
                        <a:bodyPr/>
                        <a:lstStyle/>
                        <a:p>
                          <a:r>
                            <a:rPr lang="en-US" sz="1400" dirty="0"/>
                            <a:t>(2,3)</a:t>
                          </a:r>
                        </a:p>
                      </a:txBody>
                      <a:tcPr/>
                    </a:tc>
                    <a:tc>
                      <a:txBody>
                        <a:bodyPr/>
                        <a:lstStyle/>
                        <a:p>
                          <a:r>
                            <a:rPr lang="en-US" sz="1400" dirty="0"/>
                            <a:t>0</a:t>
                          </a:r>
                        </a:p>
                      </a:txBody>
                      <a:tcPr/>
                    </a:tc>
                    <a:extLst>
                      <a:ext uri="{0D108BD9-81ED-4DB2-BD59-A6C34878D82A}">
                        <a16:rowId xmlns="" xmlns:a16="http://schemas.microsoft.com/office/drawing/2014/main" val="10006"/>
                      </a:ext>
                    </a:extLst>
                  </a:tr>
                  <a:tr h="291362">
                    <a:tc>
                      <a:txBody>
                        <a:bodyPr/>
                        <a:lstStyle/>
                        <a:p>
                          <a:r>
                            <a:rPr lang="en-US" sz="1400" dirty="0"/>
                            <a:t>(3,1)</a:t>
                          </a:r>
                        </a:p>
                      </a:txBody>
                      <a:tcPr/>
                    </a:tc>
                    <a:tc>
                      <a:txBody>
                        <a:bodyPr/>
                        <a:lstStyle/>
                        <a:p>
                          <a:r>
                            <a:rPr lang="en-US" sz="1400" dirty="0"/>
                            <a:t>0</a:t>
                          </a:r>
                        </a:p>
                      </a:txBody>
                      <a:tcPr/>
                    </a:tc>
                    <a:extLst>
                      <a:ext uri="{0D108BD9-81ED-4DB2-BD59-A6C34878D82A}">
                        <a16:rowId xmlns="" xmlns:a16="http://schemas.microsoft.com/office/drawing/2014/main" val="10007"/>
                      </a:ext>
                    </a:extLst>
                  </a:tr>
                  <a:tr h="291362">
                    <a:tc>
                      <a:txBody>
                        <a:bodyPr/>
                        <a:lstStyle/>
                        <a:p>
                          <a:r>
                            <a:rPr lang="en-US" sz="1400" dirty="0"/>
                            <a:t>(3,2)</a:t>
                          </a:r>
                        </a:p>
                      </a:txBody>
                      <a:tcPr/>
                    </a:tc>
                    <a:tc>
                      <a:txBody>
                        <a:bodyPr/>
                        <a:lstStyle/>
                        <a:p>
                          <a:r>
                            <a:rPr lang="en-US" sz="1400" dirty="0"/>
                            <a:t>0</a:t>
                          </a:r>
                        </a:p>
                      </a:txBody>
                      <a:tcPr/>
                    </a:tc>
                    <a:extLst>
                      <a:ext uri="{0D108BD9-81ED-4DB2-BD59-A6C34878D82A}">
                        <a16:rowId xmlns="" xmlns:a16="http://schemas.microsoft.com/office/drawing/2014/main" val="10008"/>
                      </a:ext>
                    </a:extLst>
                  </a:tr>
                  <a:tr h="291362">
                    <a:tc>
                      <a:txBody>
                        <a:bodyPr/>
                        <a:lstStyle/>
                        <a:p>
                          <a:r>
                            <a:rPr lang="en-US" sz="1400" dirty="0"/>
                            <a:t>(3,3)</a:t>
                          </a:r>
                        </a:p>
                      </a:txBody>
                      <a:tcPr/>
                    </a:tc>
                    <a:tc>
                      <a:txBody>
                        <a:bodyPr/>
                        <a:lstStyle/>
                        <a:p>
                          <a:r>
                            <a:rPr lang="en-US" sz="1400" dirty="0"/>
                            <a:t>0</a:t>
                          </a:r>
                        </a:p>
                      </a:txBody>
                      <a:tcPr/>
                    </a:tc>
                    <a:extLst>
                      <a:ext uri="{0D108BD9-81ED-4DB2-BD59-A6C34878D82A}">
                        <a16:rowId xmlns="" xmlns:a16="http://schemas.microsoft.com/office/drawing/2014/main" val="10009"/>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656317596"/>
                  </p:ext>
                </p:extLst>
              </p:nvPr>
            </p:nvGraphicFramePr>
            <p:xfrm>
              <a:off x="4307458" y="2416273"/>
              <a:ext cx="1725368" cy="3053779"/>
            </p:xfrm>
            <a:graphic>
              <a:graphicData uri="http://schemas.openxmlformats.org/drawingml/2006/table">
                <a:tbl>
                  <a:tblPr firstRow="1" bandRow="1">
                    <a:tableStyleId>{5940675A-B579-460E-94D1-54222C63F5DA}</a:tableStyleId>
                  </a:tblPr>
                  <a:tblGrid>
                    <a:gridCol w="862684">
                      <a:extLst>
                        <a:ext uri="{9D8B030D-6E8A-4147-A177-3AD203B41FA5}">
                          <a16:colId xmlns:a16="http://schemas.microsoft.com/office/drawing/2014/main" xmlns="" val="20000"/>
                        </a:ext>
                      </a:extLst>
                    </a:gridCol>
                    <a:gridCol w="862684">
                      <a:extLst>
                        <a:ext uri="{9D8B030D-6E8A-4147-A177-3AD203B41FA5}">
                          <a16:colId xmlns:a16="http://schemas.microsoft.com/office/drawing/2014/main" xmlns="" val="20001"/>
                        </a:ext>
                      </a:extLst>
                    </a:gridCol>
                  </a:tblGrid>
                  <a:tr h="310579">
                    <a:tc>
                      <a:txBody>
                        <a:bodyPr/>
                        <a:lstStyle/>
                        <a:p>
                          <a:r>
                            <a:rPr lang="en-US" sz="1400" dirty="0"/>
                            <a:t>State</a:t>
                          </a:r>
                        </a:p>
                      </a:txBody>
                      <a:tcPr/>
                    </a:tc>
                    <a:tc>
                      <a:txBody>
                        <a:bodyPr/>
                        <a:lstStyle/>
                        <a:p>
                          <a:endParaRPr lang="en-US"/>
                        </a:p>
                      </a:txBody>
                      <a:tcPr>
                        <a:blipFill rotWithShape="0">
                          <a:blip r:embed="rId2"/>
                          <a:stretch>
                            <a:fillRect l="-100704" t="-1961" r="-1408" b="-903922"/>
                          </a:stretch>
                        </a:blipFill>
                      </a:tcPr>
                    </a:tc>
                    <a:extLst>
                      <a:ext uri="{0D108BD9-81ED-4DB2-BD59-A6C34878D82A}">
                        <a16:rowId xmlns:a16="http://schemas.microsoft.com/office/drawing/2014/main" xmlns="" val="10000"/>
                      </a:ext>
                    </a:extLst>
                  </a:tr>
                  <a:tr h="304800">
                    <a:tc>
                      <a:txBody>
                        <a:bodyPr/>
                        <a:lstStyle/>
                        <a:p>
                          <a:r>
                            <a:rPr lang="en-US" sz="1400" dirty="0"/>
                            <a:t>(1,1)</a:t>
                          </a:r>
                        </a:p>
                      </a:txBody>
                      <a:tcPr/>
                    </a:tc>
                    <a:tc>
                      <a:txBody>
                        <a:bodyPr/>
                        <a:lstStyle/>
                        <a:p>
                          <a:r>
                            <a:rPr lang="en-US" sz="1400" dirty="0" smtClean="0"/>
                            <a:t>0</a:t>
                          </a:r>
                          <a:endParaRPr lang="en-US" sz="1400" dirty="0"/>
                        </a:p>
                      </a:txBody>
                      <a:tcPr/>
                    </a:tc>
                    <a:extLst>
                      <a:ext uri="{0D108BD9-81ED-4DB2-BD59-A6C34878D82A}">
                        <a16:rowId xmlns:a16="http://schemas.microsoft.com/office/drawing/2014/main" xmlns="" val="10001"/>
                      </a:ext>
                    </a:extLst>
                  </a:tr>
                  <a:tr h="304800">
                    <a:tc>
                      <a:txBody>
                        <a:bodyPr/>
                        <a:lstStyle/>
                        <a:p>
                          <a:r>
                            <a:rPr lang="en-US" sz="1400" dirty="0"/>
                            <a:t>(1,2)</a:t>
                          </a:r>
                        </a:p>
                      </a:txBody>
                      <a:tcPr/>
                    </a:tc>
                    <a:tc>
                      <a:txBody>
                        <a:bodyPr/>
                        <a:lstStyle/>
                        <a:p>
                          <a:r>
                            <a:rPr lang="en-US" sz="1400" dirty="0"/>
                            <a:t>0</a:t>
                          </a:r>
                        </a:p>
                      </a:txBody>
                      <a:tcPr/>
                    </a:tc>
                    <a:extLst>
                      <a:ext uri="{0D108BD9-81ED-4DB2-BD59-A6C34878D82A}">
                        <a16:rowId xmlns:a16="http://schemas.microsoft.com/office/drawing/2014/main" xmlns="" val="10002"/>
                      </a:ext>
                    </a:extLst>
                  </a:tr>
                  <a:tr h="304800">
                    <a:tc>
                      <a:txBody>
                        <a:bodyPr/>
                        <a:lstStyle/>
                        <a:p>
                          <a:r>
                            <a:rPr lang="en-US" sz="1400" dirty="0"/>
                            <a:t>(1,3)</a:t>
                          </a:r>
                        </a:p>
                      </a:txBody>
                      <a:tcPr/>
                    </a:tc>
                    <a:tc>
                      <a:txBody>
                        <a:bodyPr/>
                        <a:lstStyle/>
                        <a:p>
                          <a:r>
                            <a:rPr lang="en-US" sz="1400" dirty="0"/>
                            <a:t>0</a:t>
                          </a:r>
                        </a:p>
                      </a:txBody>
                      <a:tcPr/>
                    </a:tc>
                    <a:extLst>
                      <a:ext uri="{0D108BD9-81ED-4DB2-BD59-A6C34878D82A}">
                        <a16:rowId xmlns:a16="http://schemas.microsoft.com/office/drawing/2014/main" xmlns="" val="10003"/>
                      </a:ext>
                    </a:extLst>
                  </a:tr>
                  <a:tr h="304800">
                    <a:tc>
                      <a:txBody>
                        <a:bodyPr/>
                        <a:lstStyle/>
                        <a:p>
                          <a:r>
                            <a:rPr lang="en-US" sz="1400" dirty="0"/>
                            <a:t>(4,1)</a:t>
                          </a:r>
                        </a:p>
                      </a:txBody>
                      <a:tcPr/>
                    </a:tc>
                    <a:tc>
                      <a:txBody>
                        <a:bodyPr/>
                        <a:lstStyle/>
                        <a:p>
                          <a:r>
                            <a:rPr lang="en-US" sz="1400" dirty="0"/>
                            <a:t>0</a:t>
                          </a:r>
                        </a:p>
                      </a:txBody>
                      <a:tcPr/>
                    </a:tc>
                    <a:extLst>
                      <a:ext uri="{0D108BD9-81ED-4DB2-BD59-A6C34878D82A}">
                        <a16:rowId xmlns:a16="http://schemas.microsoft.com/office/drawing/2014/main" xmlns="" val="10004"/>
                      </a:ext>
                    </a:extLst>
                  </a:tr>
                  <a:tr h="304800">
                    <a:tc>
                      <a:txBody>
                        <a:bodyPr/>
                        <a:lstStyle/>
                        <a:p>
                          <a:r>
                            <a:rPr lang="en-US" sz="1400" dirty="0"/>
                            <a:t>(2,1)</a:t>
                          </a:r>
                        </a:p>
                      </a:txBody>
                      <a:tcPr/>
                    </a:tc>
                    <a:tc>
                      <a:txBody>
                        <a:bodyPr/>
                        <a:lstStyle/>
                        <a:p>
                          <a:r>
                            <a:rPr lang="en-US" sz="1400" dirty="0"/>
                            <a:t>0</a:t>
                          </a:r>
                        </a:p>
                      </a:txBody>
                      <a:tcPr/>
                    </a:tc>
                    <a:extLst>
                      <a:ext uri="{0D108BD9-81ED-4DB2-BD59-A6C34878D82A}">
                        <a16:rowId xmlns:a16="http://schemas.microsoft.com/office/drawing/2014/main" xmlns="" val="10005"/>
                      </a:ext>
                    </a:extLst>
                  </a:tr>
                  <a:tr h="304800">
                    <a:tc>
                      <a:txBody>
                        <a:bodyPr/>
                        <a:lstStyle/>
                        <a:p>
                          <a:r>
                            <a:rPr lang="en-US" sz="1400" dirty="0"/>
                            <a:t>(2,3)</a:t>
                          </a:r>
                        </a:p>
                      </a:txBody>
                      <a:tcPr/>
                    </a:tc>
                    <a:tc>
                      <a:txBody>
                        <a:bodyPr/>
                        <a:lstStyle/>
                        <a:p>
                          <a:r>
                            <a:rPr lang="en-US" sz="1400" dirty="0"/>
                            <a:t>0</a:t>
                          </a:r>
                        </a:p>
                      </a:txBody>
                      <a:tcPr/>
                    </a:tc>
                    <a:extLst>
                      <a:ext uri="{0D108BD9-81ED-4DB2-BD59-A6C34878D82A}">
                        <a16:rowId xmlns:a16="http://schemas.microsoft.com/office/drawing/2014/main" xmlns="" val="10006"/>
                      </a:ext>
                    </a:extLst>
                  </a:tr>
                  <a:tr h="304800">
                    <a:tc>
                      <a:txBody>
                        <a:bodyPr/>
                        <a:lstStyle/>
                        <a:p>
                          <a:r>
                            <a:rPr lang="en-US" sz="1400" dirty="0"/>
                            <a:t>(3,1)</a:t>
                          </a:r>
                        </a:p>
                      </a:txBody>
                      <a:tcPr/>
                    </a:tc>
                    <a:tc>
                      <a:txBody>
                        <a:bodyPr/>
                        <a:lstStyle/>
                        <a:p>
                          <a:r>
                            <a:rPr lang="en-US" sz="1400" dirty="0"/>
                            <a:t>0</a:t>
                          </a:r>
                        </a:p>
                      </a:txBody>
                      <a:tcPr/>
                    </a:tc>
                    <a:extLst>
                      <a:ext uri="{0D108BD9-81ED-4DB2-BD59-A6C34878D82A}">
                        <a16:rowId xmlns:a16="http://schemas.microsoft.com/office/drawing/2014/main" xmlns="" val="10007"/>
                      </a:ext>
                    </a:extLst>
                  </a:tr>
                  <a:tr h="304800">
                    <a:tc>
                      <a:txBody>
                        <a:bodyPr/>
                        <a:lstStyle/>
                        <a:p>
                          <a:r>
                            <a:rPr lang="en-US" sz="1400" dirty="0"/>
                            <a:t>(3,2)</a:t>
                          </a:r>
                        </a:p>
                      </a:txBody>
                      <a:tcPr/>
                    </a:tc>
                    <a:tc>
                      <a:txBody>
                        <a:bodyPr/>
                        <a:lstStyle/>
                        <a:p>
                          <a:r>
                            <a:rPr lang="en-US" sz="1400" dirty="0"/>
                            <a:t>0</a:t>
                          </a:r>
                        </a:p>
                      </a:txBody>
                      <a:tcPr/>
                    </a:tc>
                    <a:extLst>
                      <a:ext uri="{0D108BD9-81ED-4DB2-BD59-A6C34878D82A}">
                        <a16:rowId xmlns:a16="http://schemas.microsoft.com/office/drawing/2014/main" xmlns="" val="10008"/>
                      </a:ext>
                    </a:extLst>
                  </a:tr>
                  <a:tr h="304800">
                    <a:tc>
                      <a:txBody>
                        <a:bodyPr/>
                        <a:lstStyle/>
                        <a:p>
                          <a:r>
                            <a:rPr lang="en-US" sz="1400" dirty="0"/>
                            <a:t>(3,3)</a:t>
                          </a:r>
                        </a:p>
                      </a:txBody>
                      <a:tcPr/>
                    </a:tc>
                    <a:tc>
                      <a:txBody>
                        <a:bodyPr/>
                        <a:lstStyle/>
                        <a:p>
                          <a:r>
                            <a:rPr lang="en-US" sz="1400" dirty="0"/>
                            <a:t>0</a:t>
                          </a:r>
                        </a:p>
                      </a:txBody>
                      <a:tcPr/>
                    </a:tc>
                    <a:extLst>
                      <a:ext uri="{0D108BD9-81ED-4DB2-BD59-A6C34878D82A}">
                        <a16:rowId xmlns:a16="http://schemas.microsoft.com/office/drawing/2014/main" xmlns="" val="10009"/>
                      </a:ext>
                    </a:extLst>
                  </a:tr>
                </a:tbl>
              </a:graphicData>
            </a:graphic>
          </p:graphicFrame>
        </mc:Fallback>
      </mc:AlternateContent>
      <p:pic>
        <p:nvPicPr>
          <p:cNvPr id="10"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11" name="Rectangle 10"/>
          <p:cNvSpPr/>
          <p:nvPr/>
        </p:nvSpPr>
        <p:spPr>
          <a:xfrm>
            <a:off x="6861625" y="1160422"/>
            <a:ext cx="1368067" cy="369332"/>
          </a:xfrm>
          <a:prstGeom prst="rect">
            <a:avLst/>
          </a:prstGeom>
        </p:spPr>
        <p:txBody>
          <a:bodyPr wrap="none">
            <a:spAutoFit/>
          </a:bodyPr>
          <a:lstStyle/>
          <a:p>
            <a:r>
              <a:rPr lang="en-US" dirty="0"/>
              <a:t>Environment</a:t>
            </a:r>
          </a:p>
        </p:txBody>
      </p:sp>
      <p:sp>
        <p:nvSpPr>
          <p:cNvPr id="12" name="Rectangle 11"/>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6" name="Rectangle 15"/>
              <p:cNvSpPr/>
              <p:nvPr/>
            </p:nvSpPr>
            <p:spPr>
              <a:xfrm>
                <a:off x="5779493" y="275541"/>
                <a:ext cx="1643783" cy="369332"/>
              </a:xfrm>
              <a:prstGeom prst="rect">
                <a:avLst/>
              </a:prstGeom>
            </p:spPr>
            <p:txBody>
              <a:bodyPr wrap="none">
                <a:spAutoFit/>
              </a:bodyPr>
              <a:lstStyle/>
              <a:p>
                <a:pPr>
                  <a:spcBef>
                    <a:spcPct val="50000"/>
                  </a:spcBef>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=0.1,</m:t>
                      </m:r>
                      <m:r>
                        <a:rPr lang="en-US" b="0" i="1" smtClean="0">
                          <a:solidFill>
                            <a:schemeClr val="accent1"/>
                          </a:solidFill>
                          <a:latin typeface="Cambria Math" panose="02040503050406030204" pitchFamily="18" charset="0"/>
                        </a:rPr>
                        <m:t>𝛾</m:t>
                      </m:r>
                      <m:r>
                        <a:rPr lang="en-US" b="0" i="1" smtClean="0">
                          <a:solidFill>
                            <a:schemeClr val="accent1"/>
                          </a:solidFill>
                          <a:latin typeface="Cambria Math" panose="02040503050406030204" pitchFamily="18" charset="0"/>
                        </a:rPr>
                        <m:t>=1</m:t>
                      </m:r>
                    </m:oMath>
                  </m:oMathPara>
                </a14:m>
                <a:endParaRPr lang="en-US" dirty="0">
                  <a:solidFill>
                    <a:schemeClr val="accent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779493" y="275541"/>
                <a:ext cx="1643783" cy="369332"/>
              </a:xfrm>
              <a:prstGeom prst="rect">
                <a:avLst/>
              </a:prstGeom>
              <a:blipFill rotWithShape="0">
                <a:blip r:embed="rId7"/>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32783" y="204047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32783" y="2040478"/>
                <a:ext cx="1438022" cy="369332"/>
              </a:xfrm>
              <a:prstGeom prst="rect">
                <a:avLst/>
              </a:prstGeom>
              <a:blipFill rotWithShape="0">
                <a:blip r:embed="rId8"/>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1602" y="2357772"/>
                <a:ext cx="2372701"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t>
                </a:r>
                <a:r>
                  <a:rPr lang="en-US" dirty="0" smtClean="0"/>
                  <a:t>action=tright</a:t>
                </a:r>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301602" y="2357772"/>
                <a:ext cx="2372701" cy="369332"/>
              </a:xfrm>
              <a:prstGeom prst="rect">
                <a:avLst/>
              </a:prstGeom>
              <a:blipFill rotWithShape="0">
                <a:blip r:embed="rId9"/>
                <a:stretch>
                  <a:fillRect t="-10000" r="-179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31362" y="269791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31362" y="2697918"/>
                <a:ext cx="3754041" cy="369332"/>
              </a:xfrm>
              <a:prstGeom prst="rect">
                <a:avLst/>
              </a:prstGeom>
              <a:blipFill rotWithShape="0">
                <a:blip r:embed="rId10"/>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642387" y="643040"/>
                <a:ext cx="3917996" cy="376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𝛼</m:t>
                          </m:r>
                        </m:e>
                      </m:d>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𝑟</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𝛾</m:t>
                      </m:r>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𝑠</m:t>
                              </m:r>
                            </m:e>
                            <m:sup>
                              <m:r>
                                <a:rPr lang="en-US" b="0" i="1" smtClean="0">
                                  <a:solidFill>
                                    <a:schemeClr val="accent1"/>
                                  </a:solidFill>
                                  <a:latin typeface="Cambria Math" panose="02040503050406030204" pitchFamily="18" charset="0"/>
                                </a:rPr>
                                <m:t>′</m:t>
                              </m:r>
                            </m:sup>
                          </m:sSup>
                        </m:e>
                      </m:d>
                      <m:r>
                        <a:rPr lang="en-US" b="0" i="1" smtClean="0">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4642387" y="643040"/>
                <a:ext cx="3917996" cy="376770"/>
              </a:xfrm>
              <a:prstGeom prst="rect">
                <a:avLst/>
              </a:prstGeom>
              <a:blipFill rotWithShape="0">
                <a:blip r:embed="rId11"/>
                <a:stretch>
                  <a:fillRect t="-1613"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49284" y="3251070"/>
                <a:ext cx="3564989" cy="8603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𝑈</m:t>
                          </m:r>
                        </m:e>
                      </m:acc>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1,1</m:t>
                              </m:r>
                            </m:e>
                          </m:d>
                        </m:e>
                      </m:d>
                      <m:r>
                        <a:rPr lang="en-US" b="0" i="1" smtClean="0">
                          <a:latin typeface="Cambria Math" panose="02040503050406030204" pitchFamily="18" charset="0"/>
                        </a:rPr>
                        <m:t>=0.9∗0+0.1∗</m:t>
                      </m:r>
                      <m:d>
                        <m:dPr>
                          <m:ctrlPr>
                            <a:rPr lang="en-US" b="0" i="1" smtClean="0">
                              <a:latin typeface="Cambria Math" panose="02040503050406030204" pitchFamily="18" charset="0"/>
                            </a:rPr>
                          </m:ctrlPr>
                        </m:dPr>
                        <m:e>
                          <m:r>
                            <a:rPr lang="en-US" b="0" i="1" smtClean="0">
                              <a:latin typeface="Cambria Math" panose="02040503050406030204" pitchFamily="18" charset="0"/>
                            </a:rPr>
                            <m:t>−0.01+0</m:t>
                          </m:r>
                        </m:e>
                      </m:d>
                      <m:r>
                        <a:rPr lang="en-US" b="0" i="1" smtClean="0">
                          <a:latin typeface="Cambria Math" panose="02040503050406030204" pitchFamily="18" charset="0"/>
                        </a:rPr>
                        <m:t>=−0.001</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349284" y="3251070"/>
                <a:ext cx="3564989" cy="860300"/>
              </a:xfrm>
              <a:prstGeom prst="rect">
                <a:avLst/>
              </a:prstGeom>
              <a:blipFill rotWithShape="0">
                <a:blip r:embed="rId12"/>
                <a:stretch>
                  <a:fillRect t="-4255" b="-2837"/>
                </a:stretch>
              </a:blipFill>
            </p:spPr>
            <p:txBody>
              <a:bodyPr/>
              <a:lstStyle/>
              <a:p>
                <a:r>
                  <a:rPr lang="en-US">
                    <a:noFill/>
                  </a:rPr>
                  <a:t> </a:t>
                </a:r>
              </a:p>
            </p:txBody>
          </p:sp>
        </mc:Fallback>
      </mc:AlternateContent>
    </p:spTree>
    <p:extLst>
      <p:ext uri="{BB962C8B-B14F-4D97-AF65-F5344CB8AC3E}">
        <p14:creationId xmlns:p14="http://schemas.microsoft.com/office/powerpoint/2010/main" val="14716110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56</a:t>
            </a:fld>
            <a:endParaRPr lang="en-US"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455092377"/>
                  </p:ext>
                </p:extLst>
              </p:nvPr>
            </p:nvGraphicFramePr>
            <p:xfrm>
              <a:off x="4307458" y="2416273"/>
              <a:ext cx="1725368" cy="3053779"/>
            </p:xfrm>
            <a:graphic>
              <a:graphicData uri="http://schemas.openxmlformats.org/drawingml/2006/table">
                <a:tbl>
                  <a:tblPr firstRow="1" bandRow="1">
                    <a:tableStyleId>{5940675A-B579-460E-94D1-54222C63F5DA}</a:tableStyleId>
                  </a:tblPr>
                  <a:tblGrid>
                    <a:gridCol w="862684">
                      <a:extLst>
                        <a:ext uri="{9D8B030D-6E8A-4147-A177-3AD203B41FA5}">
                          <a16:colId xmlns="" xmlns:a16="http://schemas.microsoft.com/office/drawing/2014/main" val="20000"/>
                        </a:ext>
                      </a:extLst>
                    </a:gridCol>
                    <a:gridCol w="862684">
                      <a:extLst>
                        <a:ext uri="{9D8B030D-6E8A-4147-A177-3AD203B41FA5}">
                          <a16:colId xmlns="" xmlns:a16="http://schemas.microsoft.com/office/drawing/2014/main" val="20001"/>
                        </a:ext>
                      </a:extLst>
                    </a:gridCol>
                  </a:tblGrid>
                  <a:tr h="291362">
                    <a:tc>
                      <a:txBody>
                        <a:bodyPr/>
                        <a:lstStyle/>
                        <a:p>
                          <a:r>
                            <a:rPr lang="en-US" sz="1400" dirty="0"/>
                            <a:t>State</a:t>
                          </a: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400" b="0" i="1" dirty="0" smtClean="0">
                                        <a:latin typeface="Cambria Math" panose="02040503050406030204" pitchFamily="18" charset="0"/>
                                      </a:rPr>
                                    </m:ctrlPr>
                                  </m:accPr>
                                  <m:e>
                                    <m:r>
                                      <a:rPr lang="en-US" sz="1400" b="0" i="1" dirty="0" smtClean="0">
                                        <a:latin typeface="Cambria Math" panose="02040503050406030204" pitchFamily="18" charset="0"/>
                                      </a:rPr>
                                      <m:t>𝑈</m:t>
                                    </m:r>
                                  </m:e>
                                </m:acc>
                                <m:r>
                                  <a:rPr lang="en-US" sz="1400" b="0" i="1" dirty="0" smtClean="0">
                                    <a:latin typeface="Cambria Math" panose="02040503050406030204" pitchFamily="18" charset="0"/>
                                  </a:rPr>
                                  <m:t>(</m:t>
                                </m:r>
                                <m:r>
                                  <a:rPr lang="en-US" sz="1400" b="0" i="1" dirty="0" smtClean="0">
                                    <a:latin typeface="Cambria Math" panose="02040503050406030204" pitchFamily="18" charset="0"/>
                                  </a:rPr>
                                  <m:t>𝑠</m:t>
                                </m:r>
                                <m:r>
                                  <a:rPr lang="en-US" sz="1400" b="0" i="1" dirty="0" smtClean="0">
                                    <a:latin typeface="Cambria Math" panose="02040503050406030204" pitchFamily="18" charset="0"/>
                                  </a:rPr>
                                  <m:t>)</m:t>
                                </m:r>
                              </m:oMath>
                            </m:oMathPara>
                          </a14:m>
                          <a:endParaRPr lang="en-US" sz="1400" dirty="0"/>
                        </a:p>
                      </a:txBody>
                      <a:tcPr/>
                    </a:tc>
                    <a:extLst>
                      <a:ext uri="{0D108BD9-81ED-4DB2-BD59-A6C34878D82A}">
                        <a16:rowId xmlns="" xmlns:a16="http://schemas.microsoft.com/office/drawing/2014/main" val="10000"/>
                      </a:ext>
                    </a:extLst>
                  </a:tr>
                  <a:tr h="291362">
                    <a:tc>
                      <a:txBody>
                        <a:bodyPr/>
                        <a:lstStyle/>
                        <a:p>
                          <a:r>
                            <a:rPr lang="en-US" sz="1400" dirty="0"/>
                            <a:t>(1,1)</a:t>
                          </a:r>
                        </a:p>
                      </a:txBody>
                      <a:tcPr/>
                    </a:tc>
                    <a:tc>
                      <a:txBody>
                        <a:bodyPr/>
                        <a:lstStyle/>
                        <a:p>
                          <a:r>
                            <a:rPr lang="en-US" sz="1400" dirty="0" smtClean="0"/>
                            <a:t>-0.001</a:t>
                          </a:r>
                          <a:endParaRPr lang="en-US" sz="1400" dirty="0"/>
                        </a:p>
                      </a:txBody>
                      <a:tcPr/>
                    </a:tc>
                    <a:extLst>
                      <a:ext uri="{0D108BD9-81ED-4DB2-BD59-A6C34878D82A}">
                        <a16:rowId xmlns="" xmlns:a16="http://schemas.microsoft.com/office/drawing/2014/main" val="10001"/>
                      </a:ext>
                    </a:extLst>
                  </a:tr>
                  <a:tr h="291362">
                    <a:tc>
                      <a:txBody>
                        <a:bodyPr/>
                        <a:lstStyle/>
                        <a:p>
                          <a:r>
                            <a:rPr lang="en-US" sz="1400" dirty="0"/>
                            <a:t>(1,2)</a:t>
                          </a:r>
                        </a:p>
                      </a:txBody>
                      <a:tcPr/>
                    </a:tc>
                    <a:tc>
                      <a:txBody>
                        <a:bodyPr/>
                        <a:lstStyle/>
                        <a:p>
                          <a:r>
                            <a:rPr lang="en-US" sz="1400" dirty="0" smtClean="0"/>
                            <a:t>0</a:t>
                          </a:r>
                          <a:endParaRPr lang="en-US" sz="1400" dirty="0"/>
                        </a:p>
                      </a:txBody>
                      <a:tcPr/>
                    </a:tc>
                    <a:extLst>
                      <a:ext uri="{0D108BD9-81ED-4DB2-BD59-A6C34878D82A}">
                        <a16:rowId xmlns="" xmlns:a16="http://schemas.microsoft.com/office/drawing/2014/main" val="10002"/>
                      </a:ext>
                    </a:extLst>
                  </a:tr>
                  <a:tr h="291362">
                    <a:tc>
                      <a:txBody>
                        <a:bodyPr/>
                        <a:lstStyle/>
                        <a:p>
                          <a:r>
                            <a:rPr lang="en-US" sz="1400" dirty="0"/>
                            <a:t>(1,3)</a:t>
                          </a:r>
                        </a:p>
                      </a:txBody>
                      <a:tcPr/>
                    </a:tc>
                    <a:tc>
                      <a:txBody>
                        <a:bodyPr/>
                        <a:lstStyle/>
                        <a:p>
                          <a:r>
                            <a:rPr lang="en-US" sz="1400" dirty="0"/>
                            <a:t>0</a:t>
                          </a:r>
                        </a:p>
                      </a:txBody>
                      <a:tcPr/>
                    </a:tc>
                    <a:extLst>
                      <a:ext uri="{0D108BD9-81ED-4DB2-BD59-A6C34878D82A}">
                        <a16:rowId xmlns="" xmlns:a16="http://schemas.microsoft.com/office/drawing/2014/main" val="10003"/>
                      </a:ext>
                    </a:extLst>
                  </a:tr>
                  <a:tr h="291362">
                    <a:tc>
                      <a:txBody>
                        <a:bodyPr/>
                        <a:lstStyle/>
                        <a:p>
                          <a:r>
                            <a:rPr lang="en-US" sz="1400" dirty="0"/>
                            <a:t>(4,1)</a:t>
                          </a:r>
                        </a:p>
                      </a:txBody>
                      <a:tcPr/>
                    </a:tc>
                    <a:tc>
                      <a:txBody>
                        <a:bodyPr/>
                        <a:lstStyle/>
                        <a:p>
                          <a:r>
                            <a:rPr lang="en-US" sz="1400" dirty="0"/>
                            <a:t>0</a:t>
                          </a:r>
                        </a:p>
                      </a:txBody>
                      <a:tcPr/>
                    </a:tc>
                    <a:extLst>
                      <a:ext uri="{0D108BD9-81ED-4DB2-BD59-A6C34878D82A}">
                        <a16:rowId xmlns="" xmlns:a16="http://schemas.microsoft.com/office/drawing/2014/main" val="10004"/>
                      </a:ext>
                    </a:extLst>
                  </a:tr>
                  <a:tr h="291362">
                    <a:tc>
                      <a:txBody>
                        <a:bodyPr/>
                        <a:lstStyle/>
                        <a:p>
                          <a:r>
                            <a:rPr lang="en-US" sz="1400" dirty="0"/>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0</a:t>
                          </a:r>
                        </a:p>
                      </a:txBody>
                      <a:tcPr/>
                    </a:tc>
                    <a:extLst>
                      <a:ext uri="{0D108BD9-81ED-4DB2-BD59-A6C34878D82A}">
                        <a16:rowId xmlns="" xmlns:a16="http://schemas.microsoft.com/office/drawing/2014/main" val="10005"/>
                      </a:ext>
                    </a:extLst>
                  </a:tr>
                  <a:tr h="291362">
                    <a:tc>
                      <a:txBody>
                        <a:bodyPr/>
                        <a:lstStyle/>
                        <a:p>
                          <a:r>
                            <a:rPr lang="en-US" sz="1400" dirty="0"/>
                            <a:t>(2,3)</a:t>
                          </a:r>
                        </a:p>
                      </a:txBody>
                      <a:tcPr/>
                    </a:tc>
                    <a:tc>
                      <a:txBody>
                        <a:bodyPr/>
                        <a:lstStyle/>
                        <a:p>
                          <a:r>
                            <a:rPr lang="en-US" sz="1400" dirty="0"/>
                            <a:t>0</a:t>
                          </a:r>
                        </a:p>
                      </a:txBody>
                      <a:tcPr/>
                    </a:tc>
                    <a:extLst>
                      <a:ext uri="{0D108BD9-81ED-4DB2-BD59-A6C34878D82A}">
                        <a16:rowId xmlns="" xmlns:a16="http://schemas.microsoft.com/office/drawing/2014/main" val="10006"/>
                      </a:ext>
                    </a:extLst>
                  </a:tr>
                  <a:tr h="291362">
                    <a:tc>
                      <a:txBody>
                        <a:bodyPr/>
                        <a:lstStyle/>
                        <a:p>
                          <a:r>
                            <a:rPr lang="en-US" sz="1400" dirty="0"/>
                            <a:t>(3,1)</a:t>
                          </a:r>
                        </a:p>
                      </a:txBody>
                      <a:tcPr/>
                    </a:tc>
                    <a:tc>
                      <a:txBody>
                        <a:bodyPr/>
                        <a:lstStyle/>
                        <a:p>
                          <a:r>
                            <a:rPr lang="en-US" sz="1400" dirty="0"/>
                            <a:t>0</a:t>
                          </a:r>
                        </a:p>
                      </a:txBody>
                      <a:tcPr/>
                    </a:tc>
                    <a:extLst>
                      <a:ext uri="{0D108BD9-81ED-4DB2-BD59-A6C34878D82A}">
                        <a16:rowId xmlns="" xmlns:a16="http://schemas.microsoft.com/office/drawing/2014/main" val="10007"/>
                      </a:ext>
                    </a:extLst>
                  </a:tr>
                  <a:tr h="291362">
                    <a:tc>
                      <a:txBody>
                        <a:bodyPr/>
                        <a:lstStyle/>
                        <a:p>
                          <a:r>
                            <a:rPr lang="en-US" sz="1400" dirty="0"/>
                            <a:t>(3,2)</a:t>
                          </a:r>
                        </a:p>
                      </a:txBody>
                      <a:tcPr/>
                    </a:tc>
                    <a:tc>
                      <a:txBody>
                        <a:bodyPr/>
                        <a:lstStyle/>
                        <a:p>
                          <a:r>
                            <a:rPr lang="en-US" sz="1400" dirty="0"/>
                            <a:t>0</a:t>
                          </a:r>
                        </a:p>
                      </a:txBody>
                      <a:tcPr/>
                    </a:tc>
                    <a:extLst>
                      <a:ext uri="{0D108BD9-81ED-4DB2-BD59-A6C34878D82A}">
                        <a16:rowId xmlns="" xmlns:a16="http://schemas.microsoft.com/office/drawing/2014/main" val="10008"/>
                      </a:ext>
                    </a:extLst>
                  </a:tr>
                  <a:tr h="291362">
                    <a:tc>
                      <a:txBody>
                        <a:bodyPr/>
                        <a:lstStyle/>
                        <a:p>
                          <a:r>
                            <a:rPr lang="en-US" sz="1400" dirty="0"/>
                            <a:t>(3,3)</a:t>
                          </a:r>
                        </a:p>
                      </a:txBody>
                      <a:tcPr/>
                    </a:tc>
                    <a:tc>
                      <a:txBody>
                        <a:bodyPr/>
                        <a:lstStyle/>
                        <a:p>
                          <a:r>
                            <a:rPr lang="en-US" sz="1400" dirty="0"/>
                            <a:t>0</a:t>
                          </a:r>
                        </a:p>
                      </a:txBody>
                      <a:tcPr/>
                    </a:tc>
                    <a:extLst>
                      <a:ext uri="{0D108BD9-81ED-4DB2-BD59-A6C34878D82A}">
                        <a16:rowId xmlns="" xmlns:a16="http://schemas.microsoft.com/office/drawing/2014/main" val="10009"/>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455092377"/>
                  </p:ext>
                </p:extLst>
              </p:nvPr>
            </p:nvGraphicFramePr>
            <p:xfrm>
              <a:off x="4307458" y="2416273"/>
              <a:ext cx="1725368" cy="3053779"/>
            </p:xfrm>
            <a:graphic>
              <a:graphicData uri="http://schemas.openxmlformats.org/drawingml/2006/table">
                <a:tbl>
                  <a:tblPr firstRow="1" bandRow="1">
                    <a:tableStyleId>{5940675A-B579-460E-94D1-54222C63F5DA}</a:tableStyleId>
                  </a:tblPr>
                  <a:tblGrid>
                    <a:gridCol w="862684">
                      <a:extLst>
                        <a:ext uri="{9D8B030D-6E8A-4147-A177-3AD203B41FA5}">
                          <a16:colId xmlns:a16="http://schemas.microsoft.com/office/drawing/2014/main" xmlns="" val="20000"/>
                        </a:ext>
                      </a:extLst>
                    </a:gridCol>
                    <a:gridCol w="862684">
                      <a:extLst>
                        <a:ext uri="{9D8B030D-6E8A-4147-A177-3AD203B41FA5}">
                          <a16:colId xmlns:a16="http://schemas.microsoft.com/office/drawing/2014/main" xmlns="" val="20001"/>
                        </a:ext>
                      </a:extLst>
                    </a:gridCol>
                  </a:tblGrid>
                  <a:tr h="310579">
                    <a:tc>
                      <a:txBody>
                        <a:bodyPr/>
                        <a:lstStyle/>
                        <a:p>
                          <a:r>
                            <a:rPr lang="en-US" sz="1400" dirty="0"/>
                            <a:t>State</a:t>
                          </a:r>
                        </a:p>
                      </a:txBody>
                      <a:tcPr/>
                    </a:tc>
                    <a:tc>
                      <a:txBody>
                        <a:bodyPr/>
                        <a:lstStyle/>
                        <a:p>
                          <a:endParaRPr lang="en-US"/>
                        </a:p>
                      </a:txBody>
                      <a:tcPr>
                        <a:blipFill rotWithShape="0">
                          <a:blip r:embed="rId2"/>
                          <a:stretch>
                            <a:fillRect l="-100704" t="-1961" r="-1408" b="-903922"/>
                          </a:stretch>
                        </a:blipFill>
                      </a:tcPr>
                    </a:tc>
                    <a:extLst>
                      <a:ext uri="{0D108BD9-81ED-4DB2-BD59-A6C34878D82A}">
                        <a16:rowId xmlns:a16="http://schemas.microsoft.com/office/drawing/2014/main" xmlns="" val="10000"/>
                      </a:ext>
                    </a:extLst>
                  </a:tr>
                  <a:tr h="304800">
                    <a:tc>
                      <a:txBody>
                        <a:bodyPr/>
                        <a:lstStyle/>
                        <a:p>
                          <a:r>
                            <a:rPr lang="en-US" sz="1400" dirty="0"/>
                            <a:t>(1,1)</a:t>
                          </a:r>
                        </a:p>
                      </a:txBody>
                      <a:tcPr/>
                    </a:tc>
                    <a:tc>
                      <a:txBody>
                        <a:bodyPr/>
                        <a:lstStyle/>
                        <a:p>
                          <a:r>
                            <a:rPr lang="en-US" sz="1400" dirty="0" smtClean="0"/>
                            <a:t>-0.001</a:t>
                          </a:r>
                          <a:endParaRPr lang="en-US" sz="1400" dirty="0"/>
                        </a:p>
                      </a:txBody>
                      <a:tcPr/>
                    </a:tc>
                    <a:extLst>
                      <a:ext uri="{0D108BD9-81ED-4DB2-BD59-A6C34878D82A}">
                        <a16:rowId xmlns:a16="http://schemas.microsoft.com/office/drawing/2014/main" xmlns="" val="10001"/>
                      </a:ext>
                    </a:extLst>
                  </a:tr>
                  <a:tr h="304800">
                    <a:tc>
                      <a:txBody>
                        <a:bodyPr/>
                        <a:lstStyle/>
                        <a:p>
                          <a:r>
                            <a:rPr lang="en-US" sz="1400" dirty="0"/>
                            <a:t>(1,2)</a:t>
                          </a:r>
                        </a:p>
                      </a:txBody>
                      <a:tcPr/>
                    </a:tc>
                    <a:tc>
                      <a:txBody>
                        <a:bodyPr/>
                        <a:lstStyle/>
                        <a:p>
                          <a:r>
                            <a:rPr lang="en-US" sz="1400" dirty="0" smtClean="0"/>
                            <a:t>0</a:t>
                          </a:r>
                          <a:endParaRPr lang="en-US" sz="1400" dirty="0"/>
                        </a:p>
                      </a:txBody>
                      <a:tcPr/>
                    </a:tc>
                    <a:extLst>
                      <a:ext uri="{0D108BD9-81ED-4DB2-BD59-A6C34878D82A}">
                        <a16:rowId xmlns:a16="http://schemas.microsoft.com/office/drawing/2014/main" xmlns="" val="10002"/>
                      </a:ext>
                    </a:extLst>
                  </a:tr>
                  <a:tr h="304800">
                    <a:tc>
                      <a:txBody>
                        <a:bodyPr/>
                        <a:lstStyle/>
                        <a:p>
                          <a:r>
                            <a:rPr lang="en-US" sz="1400" dirty="0"/>
                            <a:t>(1,3)</a:t>
                          </a:r>
                        </a:p>
                      </a:txBody>
                      <a:tcPr/>
                    </a:tc>
                    <a:tc>
                      <a:txBody>
                        <a:bodyPr/>
                        <a:lstStyle/>
                        <a:p>
                          <a:r>
                            <a:rPr lang="en-US" sz="1400" dirty="0"/>
                            <a:t>0</a:t>
                          </a:r>
                        </a:p>
                      </a:txBody>
                      <a:tcPr/>
                    </a:tc>
                    <a:extLst>
                      <a:ext uri="{0D108BD9-81ED-4DB2-BD59-A6C34878D82A}">
                        <a16:rowId xmlns:a16="http://schemas.microsoft.com/office/drawing/2014/main" xmlns="" val="10003"/>
                      </a:ext>
                    </a:extLst>
                  </a:tr>
                  <a:tr h="304800">
                    <a:tc>
                      <a:txBody>
                        <a:bodyPr/>
                        <a:lstStyle/>
                        <a:p>
                          <a:r>
                            <a:rPr lang="en-US" sz="1400" dirty="0"/>
                            <a:t>(4,1)</a:t>
                          </a:r>
                        </a:p>
                      </a:txBody>
                      <a:tcPr/>
                    </a:tc>
                    <a:tc>
                      <a:txBody>
                        <a:bodyPr/>
                        <a:lstStyle/>
                        <a:p>
                          <a:r>
                            <a:rPr lang="en-US" sz="1400" dirty="0"/>
                            <a:t>0</a:t>
                          </a:r>
                        </a:p>
                      </a:txBody>
                      <a:tcPr/>
                    </a:tc>
                    <a:extLst>
                      <a:ext uri="{0D108BD9-81ED-4DB2-BD59-A6C34878D82A}">
                        <a16:rowId xmlns:a16="http://schemas.microsoft.com/office/drawing/2014/main" xmlns="" val="10004"/>
                      </a:ext>
                    </a:extLst>
                  </a:tr>
                  <a:tr h="304800">
                    <a:tc>
                      <a:txBody>
                        <a:bodyPr/>
                        <a:lstStyle/>
                        <a:p>
                          <a:r>
                            <a:rPr lang="en-US" sz="1400" dirty="0"/>
                            <a:t>(2,1)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0</a:t>
                          </a:r>
                        </a:p>
                      </a:txBody>
                      <a:tcPr/>
                    </a:tc>
                    <a:extLst>
                      <a:ext uri="{0D108BD9-81ED-4DB2-BD59-A6C34878D82A}">
                        <a16:rowId xmlns:a16="http://schemas.microsoft.com/office/drawing/2014/main" xmlns="" val="10005"/>
                      </a:ext>
                    </a:extLst>
                  </a:tr>
                  <a:tr h="304800">
                    <a:tc>
                      <a:txBody>
                        <a:bodyPr/>
                        <a:lstStyle/>
                        <a:p>
                          <a:r>
                            <a:rPr lang="en-US" sz="1400" dirty="0"/>
                            <a:t>(2,3)</a:t>
                          </a:r>
                        </a:p>
                      </a:txBody>
                      <a:tcPr/>
                    </a:tc>
                    <a:tc>
                      <a:txBody>
                        <a:bodyPr/>
                        <a:lstStyle/>
                        <a:p>
                          <a:r>
                            <a:rPr lang="en-US" sz="1400" dirty="0"/>
                            <a:t>0</a:t>
                          </a:r>
                        </a:p>
                      </a:txBody>
                      <a:tcPr/>
                    </a:tc>
                    <a:extLst>
                      <a:ext uri="{0D108BD9-81ED-4DB2-BD59-A6C34878D82A}">
                        <a16:rowId xmlns:a16="http://schemas.microsoft.com/office/drawing/2014/main" xmlns="" val="10006"/>
                      </a:ext>
                    </a:extLst>
                  </a:tr>
                  <a:tr h="304800">
                    <a:tc>
                      <a:txBody>
                        <a:bodyPr/>
                        <a:lstStyle/>
                        <a:p>
                          <a:r>
                            <a:rPr lang="en-US" sz="1400" dirty="0"/>
                            <a:t>(3,1)</a:t>
                          </a:r>
                        </a:p>
                      </a:txBody>
                      <a:tcPr/>
                    </a:tc>
                    <a:tc>
                      <a:txBody>
                        <a:bodyPr/>
                        <a:lstStyle/>
                        <a:p>
                          <a:r>
                            <a:rPr lang="en-US" sz="1400" dirty="0"/>
                            <a:t>0</a:t>
                          </a:r>
                        </a:p>
                      </a:txBody>
                      <a:tcPr/>
                    </a:tc>
                    <a:extLst>
                      <a:ext uri="{0D108BD9-81ED-4DB2-BD59-A6C34878D82A}">
                        <a16:rowId xmlns:a16="http://schemas.microsoft.com/office/drawing/2014/main" xmlns="" val="10007"/>
                      </a:ext>
                    </a:extLst>
                  </a:tr>
                  <a:tr h="304800">
                    <a:tc>
                      <a:txBody>
                        <a:bodyPr/>
                        <a:lstStyle/>
                        <a:p>
                          <a:r>
                            <a:rPr lang="en-US" sz="1400" dirty="0"/>
                            <a:t>(3,2)</a:t>
                          </a:r>
                        </a:p>
                      </a:txBody>
                      <a:tcPr/>
                    </a:tc>
                    <a:tc>
                      <a:txBody>
                        <a:bodyPr/>
                        <a:lstStyle/>
                        <a:p>
                          <a:r>
                            <a:rPr lang="en-US" sz="1400" dirty="0"/>
                            <a:t>0</a:t>
                          </a:r>
                        </a:p>
                      </a:txBody>
                      <a:tcPr/>
                    </a:tc>
                    <a:extLst>
                      <a:ext uri="{0D108BD9-81ED-4DB2-BD59-A6C34878D82A}">
                        <a16:rowId xmlns:a16="http://schemas.microsoft.com/office/drawing/2014/main" xmlns="" val="10008"/>
                      </a:ext>
                    </a:extLst>
                  </a:tr>
                  <a:tr h="304800">
                    <a:tc>
                      <a:txBody>
                        <a:bodyPr/>
                        <a:lstStyle/>
                        <a:p>
                          <a:r>
                            <a:rPr lang="en-US" sz="1400" dirty="0"/>
                            <a:t>(3,3)</a:t>
                          </a:r>
                        </a:p>
                      </a:txBody>
                      <a:tcPr/>
                    </a:tc>
                    <a:tc>
                      <a:txBody>
                        <a:bodyPr/>
                        <a:lstStyle/>
                        <a:p>
                          <a:r>
                            <a:rPr lang="en-US" sz="1400" dirty="0"/>
                            <a:t>0</a:t>
                          </a:r>
                        </a:p>
                      </a:txBody>
                      <a:tcPr/>
                    </a:tc>
                    <a:extLst>
                      <a:ext uri="{0D108BD9-81ED-4DB2-BD59-A6C34878D82A}">
                        <a16:rowId xmlns:a16="http://schemas.microsoft.com/office/drawing/2014/main" xmlns="" val="10009"/>
                      </a:ext>
                    </a:extLst>
                  </a:tr>
                </a:tbl>
              </a:graphicData>
            </a:graphic>
          </p:graphicFrame>
        </mc:Fallback>
      </mc:AlternateContent>
      <p:pic>
        <p:nvPicPr>
          <p:cNvPr id="10"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11" name="Rectangle 10"/>
          <p:cNvSpPr/>
          <p:nvPr/>
        </p:nvSpPr>
        <p:spPr>
          <a:xfrm>
            <a:off x="6861625" y="1160422"/>
            <a:ext cx="1368067" cy="369332"/>
          </a:xfrm>
          <a:prstGeom prst="rect">
            <a:avLst/>
          </a:prstGeom>
        </p:spPr>
        <p:txBody>
          <a:bodyPr wrap="none">
            <a:spAutoFit/>
          </a:bodyPr>
          <a:lstStyle/>
          <a:p>
            <a:r>
              <a:rPr lang="en-US" dirty="0"/>
              <a:t>Environment</a:t>
            </a:r>
          </a:p>
        </p:txBody>
      </p:sp>
      <p:sp>
        <p:nvSpPr>
          <p:cNvPr id="12" name="Rectangle 11"/>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6" name="Rectangle 15"/>
              <p:cNvSpPr/>
              <p:nvPr/>
            </p:nvSpPr>
            <p:spPr>
              <a:xfrm>
                <a:off x="5779493" y="275541"/>
                <a:ext cx="1643783" cy="369332"/>
              </a:xfrm>
              <a:prstGeom prst="rect">
                <a:avLst/>
              </a:prstGeom>
            </p:spPr>
            <p:txBody>
              <a:bodyPr wrap="none">
                <a:spAutoFit/>
              </a:bodyPr>
              <a:lstStyle/>
              <a:p>
                <a:pPr>
                  <a:spcBef>
                    <a:spcPct val="50000"/>
                  </a:spcBef>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=0.1,</m:t>
                      </m:r>
                      <m:r>
                        <a:rPr lang="en-US" b="0" i="1" smtClean="0">
                          <a:solidFill>
                            <a:schemeClr val="accent1"/>
                          </a:solidFill>
                          <a:latin typeface="Cambria Math" panose="02040503050406030204" pitchFamily="18" charset="0"/>
                        </a:rPr>
                        <m:t>𝛾</m:t>
                      </m:r>
                      <m:r>
                        <a:rPr lang="en-US" b="0" i="1" smtClean="0">
                          <a:solidFill>
                            <a:schemeClr val="accent1"/>
                          </a:solidFill>
                          <a:latin typeface="Cambria Math" panose="02040503050406030204" pitchFamily="18" charset="0"/>
                        </a:rPr>
                        <m:t>=1</m:t>
                      </m:r>
                    </m:oMath>
                  </m:oMathPara>
                </a14:m>
                <a:endParaRPr lang="en-US" dirty="0">
                  <a:solidFill>
                    <a:schemeClr val="accent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779493" y="275541"/>
                <a:ext cx="1643783" cy="369332"/>
              </a:xfrm>
              <a:prstGeom prst="rect">
                <a:avLst/>
              </a:prstGeom>
              <a:blipFill rotWithShape="0">
                <a:blip r:embed="rId7"/>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32783" y="204047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32783" y="2040478"/>
                <a:ext cx="1438022" cy="369332"/>
              </a:xfrm>
              <a:prstGeom prst="rect">
                <a:avLst/>
              </a:prstGeom>
              <a:blipFill rotWithShape="0">
                <a:blip r:embed="rId8"/>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1602" y="2357772"/>
                <a:ext cx="2372701"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t>
                </a:r>
                <a:r>
                  <a:rPr lang="en-US" dirty="0" smtClean="0"/>
                  <a:t>action=tright</a:t>
                </a:r>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301602" y="2357772"/>
                <a:ext cx="2372701" cy="369332"/>
              </a:xfrm>
              <a:prstGeom prst="rect">
                <a:avLst/>
              </a:prstGeom>
              <a:blipFill rotWithShape="0">
                <a:blip r:embed="rId9"/>
                <a:stretch>
                  <a:fillRect t="-10000" r="-179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31362" y="269791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31362" y="2697918"/>
                <a:ext cx="3754041" cy="369332"/>
              </a:xfrm>
              <a:prstGeom prst="rect">
                <a:avLst/>
              </a:prstGeom>
              <a:blipFill rotWithShape="0">
                <a:blip r:embed="rId10"/>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01602" y="2997765"/>
                <a:ext cx="2372701"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t>
                </a:r>
                <a:r>
                  <a:rPr lang="en-US" dirty="0" smtClean="0"/>
                  <a:t>action=tright</a:t>
                </a:r>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301602" y="2997765"/>
                <a:ext cx="2372701" cy="369332"/>
              </a:xfrm>
              <a:prstGeom prst="rect">
                <a:avLst/>
              </a:prstGeom>
              <a:blipFill rotWithShape="0">
                <a:blip r:embed="rId11"/>
                <a:stretch>
                  <a:fillRect t="-10000" r="-179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31362" y="333791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31362" y="3337911"/>
                <a:ext cx="3748590" cy="369332"/>
              </a:xfrm>
              <a:prstGeom prst="rect">
                <a:avLst/>
              </a:prstGeom>
              <a:blipFill rotWithShape="0">
                <a:blip r:embed="rId12"/>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642387" y="643040"/>
                <a:ext cx="3917996" cy="376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𝛼</m:t>
                          </m:r>
                        </m:e>
                      </m:d>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𝑟</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𝛾</m:t>
                      </m:r>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𝑠</m:t>
                              </m:r>
                            </m:e>
                            <m:sup>
                              <m:r>
                                <a:rPr lang="en-US" b="0" i="1" smtClean="0">
                                  <a:solidFill>
                                    <a:schemeClr val="accent1"/>
                                  </a:solidFill>
                                  <a:latin typeface="Cambria Math" panose="02040503050406030204" pitchFamily="18" charset="0"/>
                                </a:rPr>
                                <m:t>′</m:t>
                              </m:r>
                            </m:sup>
                          </m:sSup>
                        </m:e>
                      </m:d>
                      <m:r>
                        <a:rPr lang="en-US" b="0" i="1" smtClean="0">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4642387" y="643040"/>
                <a:ext cx="3917996" cy="376770"/>
              </a:xfrm>
              <a:prstGeom prst="rect">
                <a:avLst/>
              </a:prstGeom>
              <a:blipFill rotWithShape="0">
                <a:blip r:embed="rId13"/>
                <a:stretch>
                  <a:fillRect t="-1613"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49284" y="4227941"/>
                <a:ext cx="3564989" cy="8603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𝑈</m:t>
                          </m:r>
                        </m:e>
                      </m:acc>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2,1</m:t>
                              </m:r>
                            </m:e>
                          </m:d>
                        </m:e>
                      </m:d>
                      <m:r>
                        <a:rPr lang="en-US" b="0" i="1" smtClean="0">
                          <a:latin typeface="Cambria Math" panose="02040503050406030204" pitchFamily="18" charset="0"/>
                        </a:rPr>
                        <m:t>=0.9∗0+0.1∗</m:t>
                      </m:r>
                      <m:d>
                        <m:dPr>
                          <m:ctrlPr>
                            <a:rPr lang="en-US" b="0" i="1" smtClean="0">
                              <a:latin typeface="Cambria Math" panose="02040503050406030204" pitchFamily="18" charset="0"/>
                            </a:rPr>
                          </m:ctrlPr>
                        </m:dPr>
                        <m:e>
                          <m:r>
                            <a:rPr lang="en-US" b="0" i="1" smtClean="0">
                              <a:latin typeface="Cambria Math" panose="02040503050406030204" pitchFamily="18" charset="0"/>
                            </a:rPr>
                            <m:t>−0.01+0</m:t>
                          </m:r>
                        </m:e>
                      </m:d>
                      <m:r>
                        <a:rPr lang="en-US" b="0" i="1" smtClean="0">
                          <a:latin typeface="Cambria Math" panose="02040503050406030204" pitchFamily="18" charset="0"/>
                        </a:rPr>
                        <m:t>=−0.001</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49284" y="4227941"/>
                <a:ext cx="3564989" cy="860300"/>
              </a:xfrm>
              <a:prstGeom prst="rect">
                <a:avLst/>
              </a:prstGeom>
              <a:blipFill rotWithShape="0">
                <a:blip r:embed="rId14"/>
                <a:stretch>
                  <a:fillRect t="-4965" b="-2128"/>
                </a:stretch>
              </a:blipFill>
            </p:spPr>
            <p:txBody>
              <a:bodyPr/>
              <a:lstStyle/>
              <a:p>
                <a:r>
                  <a:rPr lang="en-US">
                    <a:noFill/>
                  </a:rPr>
                  <a:t> </a:t>
                </a:r>
              </a:p>
            </p:txBody>
          </p:sp>
        </mc:Fallback>
      </mc:AlternateContent>
    </p:spTree>
    <p:extLst>
      <p:ext uri="{BB962C8B-B14F-4D97-AF65-F5344CB8AC3E}">
        <p14:creationId xmlns:p14="http://schemas.microsoft.com/office/powerpoint/2010/main" val="4073849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57</a:t>
            </a:fld>
            <a:endParaRPr lang="en-US"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690331195"/>
                  </p:ext>
                </p:extLst>
              </p:nvPr>
            </p:nvGraphicFramePr>
            <p:xfrm>
              <a:off x="4307458" y="2416273"/>
              <a:ext cx="1725368" cy="3053779"/>
            </p:xfrm>
            <a:graphic>
              <a:graphicData uri="http://schemas.openxmlformats.org/drawingml/2006/table">
                <a:tbl>
                  <a:tblPr firstRow="1" bandRow="1">
                    <a:tableStyleId>{5940675A-B579-460E-94D1-54222C63F5DA}</a:tableStyleId>
                  </a:tblPr>
                  <a:tblGrid>
                    <a:gridCol w="862684">
                      <a:extLst>
                        <a:ext uri="{9D8B030D-6E8A-4147-A177-3AD203B41FA5}">
                          <a16:colId xmlns="" xmlns:a16="http://schemas.microsoft.com/office/drawing/2014/main" val="20000"/>
                        </a:ext>
                      </a:extLst>
                    </a:gridCol>
                    <a:gridCol w="862684">
                      <a:extLst>
                        <a:ext uri="{9D8B030D-6E8A-4147-A177-3AD203B41FA5}">
                          <a16:colId xmlns="" xmlns:a16="http://schemas.microsoft.com/office/drawing/2014/main" val="20001"/>
                        </a:ext>
                      </a:extLst>
                    </a:gridCol>
                  </a:tblGrid>
                  <a:tr h="291362">
                    <a:tc>
                      <a:txBody>
                        <a:bodyPr/>
                        <a:lstStyle/>
                        <a:p>
                          <a:r>
                            <a:rPr lang="en-US" sz="1400" dirty="0"/>
                            <a:t>State</a:t>
                          </a: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400" b="0" i="1" dirty="0" smtClean="0">
                                        <a:latin typeface="Cambria Math" panose="02040503050406030204" pitchFamily="18" charset="0"/>
                                      </a:rPr>
                                    </m:ctrlPr>
                                  </m:accPr>
                                  <m:e>
                                    <m:r>
                                      <a:rPr lang="en-US" sz="1400" b="0" i="1" dirty="0" smtClean="0">
                                        <a:latin typeface="Cambria Math" panose="02040503050406030204" pitchFamily="18" charset="0"/>
                                      </a:rPr>
                                      <m:t>𝑈</m:t>
                                    </m:r>
                                  </m:e>
                                </m:acc>
                                <m:r>
                                  <a:rPr lang="en-US" sz="1400" b="0" i="1" dirty="0" smtClean="0">
                                    <a:latin typeface="Cambria Math" panose="02040503050406030204" pitchFamily="18" charset="0"/>
                                  </a:rPr>
                                  <m:t>(</m:t>
                                </m:r>
                                <m:r>
                                  <a:rPr lang="en-US" sz="1400" b="0" i="1" dirty="0" smtClean="0">
                                    <a:latin typeface="Cambria Math" panose="02040503050406030204" pitchFamily="18" charset="0"/>
                                  </a:rPr>
                                  <m:t>𝑠</m:t>
                                </m:r>
                                <m:r>
                                  <a:rPr lang="en-US" sz="1400" b="0" i="1" dirty="0" smtClean="0">
                                    <a:latin typeface="Cambria Math" panose="02040503050406030204" pitchFamily="18" charset="0"/>
                                  </a:rPr>
                                  <m:t>)</m:t>
                                </m:r>
                              </m:oMath>
                            </m:oMathPara>
                          </a14:m>
                          <a:endParaRPr lang="en-US" sz="1400" dirty="0"/>
                        </a:p>
                      </a:txBody>
                      <a:tcPr/>
                    </a:tc>
                    <a:extLst>
                      <a:ext uri="{0D108BD9-81ED-4DB2-BD59-A6C34878D82A}">
                        <a16:rowId xmlns="" xmlns:a16="http://schemas.microsoft.com/office/drawing/2014/main" val="10000"/>
                      </a:ext>
                    </a:extLst>
                  </a:tr>
                  <a:tr h="291362">
                    <a:tc>
                      <a:txBody>
                        <a:bodyPr/>
                        <a:lstStyle/>
                        <a:p>
                          <a:r>
                            <a:rPr lang="en-US" sz="1400" dirty="0"/>
                            <a:t>(1,1)</a:t>
                          </a:r>
                        </a:p>
                      </a:txBody>
                      <a:tcPr/>
                    </a:tc>
                    <a:tc>
                      <a:txBody>
                        <a:bodyPr/>
                        <a:lstStyle/>
                        <a:p>
                          <a:r>
                            <a:rPr lang="en-US" sz="1400" dirty="0" smtClean="0"/>
                            <a:t>-0.001</a:t>
                          </a:r>
                          <a:endParaRPr lang="en-US" sz="1400" dirty="0"/>
                        </a:p>
                      </a:txBody>
                      <a:tcPr/>
                    </a:tc>
                    <a:extLst>
                      <a:ext uri="{0D108BD9-81ED-4DB2-BD59-A6C34878D82A}">
                        <a16:rowId xmlns="" xmlns:a16="http://schemas.microsoft.com/office/drawing/2014/main" val="10001"/>
                      </a:ext>
                    </a:extLst>
                  </a:tr>
                  <a:tr h="291362">
                    <a:tc>
                      <a:txBody>
                        <a:bodyPr/>
                        <a:lstStyle/>
                        <a:p>
                          <a:r>
                            <a:rPr lang="en-US" sz="1400" dirty="0"/>
                            <a:t>(1,2)</a:t>
                          </a:r>
                        </a:p>
                      </a:txBody>
                      <a:tcPr/>
                    </a:tc>
                    <a:tc>
                      <a:txBody>
                        <a:bodyPr/>
                        <a:lstStyle/>
                        <a:p>
                          <a:r>
                            <a:rPr lang="en-US" sz="1400" dirty="0" smtClean="0"/>
                            <a:t>0</a:t>
                          </a:r>
                          <a:endParaRPr lang="en-US" sz="1400" dirty="0"/>
                        </a:p>
                      </a:txBody>
                      <a:tcPr/>
                    </a:tc>
                    <a:extLst>
                      <a:ext uri="{0D108BD9-81ED-4DB2-BD59-A6C34878D82A}">
                        <a16:rowId xmlns="" xmlns:a16="http://schemas.microsoft.com/office/drawing/2014/main" val="10002"/>
                      </a:ext>
                    </a:extLst>
                  </a:tr>
                  <a:tr h="291362">
                    <a:tc>
                      <a:txBody>
                        <a:bodyPr/>
                        <a:lstStyle/>
                        <a:p>
                          <a:r>
                            <a:rPr lang="en-US" sz="1400" dirty="0"/>
                            <a:t>(1,3)</a:t>
                          </a:r>
                        </a:p>
                      </a:txBody>
                      <a:tcPr/>
                    </a:tc>
                    <a:tc>
                      <a:txBody>
                        <a:bodyPr/>
                        <a:lstStyle/>
                        <a:p>
                          <a:r>
                            <a:rPr lang="en-US" sz="1400" dirty="0"/>
                            <a:t>0</a:t>
                          </a:r>
                        </a:p>
                      </a:txBody>
                      <a:tcPr/>
                    </a:tc>
                    <a:extLst>
                      <a:ext uri="{0D108BD9-81ED-4DB2-BD59-A6C34878D82A}">
                        <a16:rowId xmlns="" xmlns:a16="http://schemas.microsoft.com/office/drawing/2014/main" val="10003"/>
                      </a:ext>
                    </a:extLst>
                  </a:tr>
                  <a:tr h="291362">
                    <a:tc>
                      <a:txBody>
                        <a:bodyPr/>
                        <a:lstStyle/>
                        <a:p>
                          <a:r>
                            <a:rPr lang="en-US" sz="1400" dirty="0"/>
                            <a:t>(4,1)</a:t>
                          </a:r>
                        </a:p>
                      </a:txBody>
                      <a:tcPr/>
                    </a:tc>
                    <a:tc>
                      <a:txBody>
                        <a:bodyPr/>
                        <a:lstStyle/>
                        <a:p>
                          <a:r>
                            <a:rPr lang="en-US" sz="1400" dirty="0"/>
                            <a:t>0</a:t>
                          </a:r>
                        </a:p>
                      </a:txBody>
                      <a:tcPr/>
                    </a:tc>
                    <a:extLst>
                      <a:ext uri="{0D108BD9-81ED-4DB2-BD59-A6C34878D82A}">
                        <a16:rowId xmlns="" xmlns:a16="http://schemas.microsoft.com/office/drawing/2014/main" val="10004"/>
                      </a:ext>
                    </a:extLst>
                  </a:tr>
                  <a:tr h="291362">
                    <a:tc>
                      <a:txBody>
                        <a:bodyPr/>
                        <a:lstStyle/>
                        <a:p>
                          <a:r>
                            <a:rPr lang="en-US" sz="1400" dirty="0"/>
                            <a:t>(2,1)</a:t>
                          </a:r>
                        </a:p>
                      </a:txBody>
                      <a:tcPr/>
                    </a:tc>
                    <a:tc>
                      <a:txBody>
                        <a:bodyPr/>
                        <a:lstStyle/>
                        <a:p>
                          <a:r>
                            <a:rPr lang="en-US" sz="1400" dirty="0" smtClean="0"/>
                            <a:t>-0.001</a:t>
                          </a:r>
                          <a:endParaRPr lang="en-US" sz="1400" dirty="0"/>
                        </a:p>
                      </a:txBody>
                      <a:tcPr/>
                    </a:tc>
                    <a:extLst>
                      <a:ext uri="{0D108BD9-81ED-4DB2-BD59-A6C34878D82A}">
                        <a16:rowId xmlns="" xmlns:a16="http://schemas.microsoft.com/office/drawing/2014/main" val="10005"/>
                      </a:ext>
                    </a:extLst>
                  </a:tr>
                  <a:tr h="291362">
                    <a:tc>
                      <a:txBody>
                        <a:bodyPr/>
                        <a:lstStyle/>
                        <a:p>
                          <a:r>
                            <a:rPr lang="en-US" sz="1400" dirty="0"/>
                            <a:t>(2,3)</a:t>
                          </a:r>
                        </a:p>
                      </a:txBody>
                      <a:tcPr/>
                    </a:tc>
                    <a:tc>
                      <a:txBody>
                        <a:bodyPr/>
                        <a:lstStyle/>
                        <a:p>
                          <a:r>
                            <a:rPr lang="en-US" sz="1400" dirty="0"/>
                            <a:t>0</a:t>
                          </a:r>
                        </a:p>
                      </a:txBody>
                      <a:tcPr/>
                    </a:tc>
                    <a:extLst>
                      <a:ext uri="{0D108BD9-81ED-4DB2-BD59-A6C34878D82A}">
                        <a16:rowId xmlns="" xmlns:a16="http://schemas.microsoft.com/office/drawing/2014/main" val="10006"/>
                      </a:ext>
                    </a:extLst>
                  </a:tr>
                  <a:tr h="291362">
                    <a:tc>
                      <a:txBody>
                        <a:bodyPr/>
                        <a:lstStyle/>
                        <a:p>
                          <a:r>
                            <a:rPr lang="en-US" sz="1400" dirty="0"/>
                            <a:t>(3,1)</a:t>
                          </a:r>
                        </a:p>
                      </a:txBody>
                      <a:tcPr/>
                    </a:tc>
                    <a:tc>
                      <a:txBody>
                        <a:bodyPr/>
                        <a:lstStyle/>
                        <a:p>
                          <a:r>
                            <a:rPr lang="en-US" sz="1400" dirty="0"/>
                            <a:t>0</a:t>
                          </a:r>
                        </a:p>
                      </a:txBody>
                      <a:tcPr/>
                    </a:tc>
                    <a:extLst>
                      <a:ext uri="{0D108BD9-81ED-4DB2-BD59-A6C34878D82A}">
                        <a16:rowId xmlns="" xmlns:a16="http://schemas.microsoft.com/office/drawing/2014/main" val="10007"/>
                      </a:ext>
                    </a:extLst>
                  </a:tr>
                  <a:tr h="291362">
                    <a:tc>
                      <a:txBody>
                        <a:bodyPr/>
                        <a:lstStyle/>
                        <a:p>
                          <a:r>
                            <a:rPr lang="en-US" sz="1400" dirty="0"/>
                            <a:t>(3,2)</a:t>
                          </a:r>
                        </a:p>
                      </a:txBody>
                      <a:tcPr/>
                    </a:tc>
                    <a:tc>
                      <a:txBody>
                        <a:bodyPr/>
                        <a:lstStyle/>
                        <a:p>
                          <a:r>
                            <a:rPr lang="en-US" sz="1400" dirty="0"/>
                            <a:t>0</a:t>
                          </a:r>
                        </a:p>
                      </a:txBody>
                      <a:tcPr/>
                    </a:tc>
                    <a:extLst>
                      <a:ext uri="{0D108BD9-81ED-4DB2-BD59-A6C34878D82A}">
                        <a16:rowId xmlns="" xmlns:a16="http://schemas.microsoft.com/office/drawing/2014/main" val="10008"/>
                      </a:ext>
                    </a:extLst>
                  </a:tr>
                  <a:tr h="291362">
                    <a:tc>
                      <a:txBody>
                        <a:bodyPr/>
                        <a:lstStyle/>
                        <a:p>
                          <a:r>
                            <a:rPr lang="en-US" sz="1400" dirty="0"/>
                            <a:t>(3,3)</a:t>
                          </a:r>
                        </a:p>
                      </a:txBody>
                      <a:tcPr/>
                    </a:tc>
                    <a:tc>
                      <a:txBody>
                        <a:bodyPr/>
                        <a:lstStyle/>
                        <a:p>
                          <a:r>
                            <a:rPr lang="en-US" sz="1400" dirty="0"/>
                            <a:t>0</a:t>
                          </a:r>
                        </a:p>
                      </a:txBody>
                      <a:tcPr/>
                    </a:tc>
                    <a:extLst>
                      <a:ext uri="{0D108BD9-81ED-4DB2-BD59-A6C34878D82A}">
                        <a16:rowId xmlns="" xmlns:a16="http://schemas.microsoft.com/office/drawing/2014/main" val="10009"/>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690331195"/>
                  </p:ext>
                </p:extLst>
              </p:nvPr>
            </p:nvGraphicFramePr>
            <p:xfrm>
              <a:off x="4307458" y="2416273"/>
              <a:ext cx="1725368" cy="3053779"/>
            </p:xfrm>
            <a:graphic>
              <a:graphicData uri="http://schemas.openxmlformats.org/drawingml/2006/table">
                <a:tbl>
                  <a:tblPr firstRow="1" bandRow="1">
                    <a:tableStyleId>{5940675A-B579-460E-94D1-54222C63F5DA}</a:tableStyleId>
                  </a:tblPr>
                  <a:tblGrid>
                    <a:gridCol w="862684">
                      <a:extLst>
                        <a:ext uri="{9D8B030D-6E8A-4147-A177-3AD203B41FA5}">
                          <a16:colId xmlns:a16="http://schemas.microsoft.com/office/drawing/2014/main" xmlns="" val="20000"/>
                        </a:ext>
                      </a:extLst>
                    </a:gridCol>
                    <a:gridCol w="862684">
                      <a:extLst>
                        <a:ext uri="{9D8B030D-6E8A-4147-A177-3AD203B41FA5}">
                          <a16:colId xmlns:a16="http://schemas.microsoft.com/office/drawing/2014/main" xmlns="" val="20001"/>
                        </a:ext>
                      </a:extLst>
                    </a:gridCol>
                  </a:tblGrid>
                  <a:tr h="310579">
                    <a:tc>
                      <a:txBody>
                        <a:bodyPr/>
                        <a:lstStyle/>
                        <a:p>
                          <a:r>
                            <a:rPr lang="en-US" sz="1400" dirty="0"/>
                            <a:t>State</a:t>
                          </a:r>
                        </a:p>
                      </a:txBody>
                      <a:tcPr/>
                    </a:tc>
                    <a:tc>
                      <a:txBody>
                        <a:bodyPr/>
                        <a:lstStyle/>
                        <a:p>
                          <a:endParaRPr lang="en-US"/>
                        </a:p>
                      </a:txBody>
                      <a:tcPr>
                        <a:blipFill rotWithShape="0">
                          <a:blip r:embed="rId2"/>
                          <a:stretch>
                            <a:fillRect l="-100704" t="-1961" r="-1408" b="-903922"/>
                          </a:stretch>
                        </a:blipFill>
                      </a:tcPr>
                    </a:tc>
                    <a:extLst>
                      <a:ext uri="{0D108BD9-81ED-4DB2-BD59-A6C34878D82A}">
                        <a16:rowId xmlns:a16="http://schemas.microsoft.com/office/drawing/2014/main" xmlns="" val="10000"/>
                      </a:ext>
                    </a:extLst>
                  </a:tr>
                  <a:tr h="304800">
                    <a:tc>
                      <a:txBody>
                        <a:bodyPr/>
                        <a:lstStyle/>
                        <a:p>
                          <a:r>
                            <a:rPr lang="en-US" sz="1400" dirty="0"/>
                            <a:t>(1,1)</a:t>
                          </a:r>
                        </a:p>
                      </a:txBody>
                      <a:tcPr/>
                    </a:tc>
                    <a:tc>
                      <a:txBody>
                        <a:bodyPr/>
                        <a:lstStyle/>
                        <a:p>
                          <a:r>
                            <a:rPr lang="en-US" sz="1400" dirty="0" smtClean="0"/>
                            <a:t>-0.001</a:t>
                          </a:r>
                          <a:endParaRPr lang="en-US" sz="1400" dirty="0"/>
                        </a:p>
                      </a:txBody>
                      <a:tcPr/>
                    </a:tc>
                    <a:extLst>
                      <a:ext uri="{0D108BD9-81ED-4DB2-BD59-A6C34878D82A}">
                        <a16:rowId xmlns:a16="http://schemas.microsoft.com/office/drawing/2014/main" xmlns="" val="10001"/>
                      </a:ext>
                    </a:extLst>
                  </a:tr>
                  <a:tr h="304800">
                    <a:tc>
                      <a:txBody>
                        <a:bodyPr/>
                        <a:lstStyle/>
                        <a:p>
                          <a:r>
                            <a:rPr lang="en-US" sz="1400" dirty="0"/>
                            <a:t>(1,2)</a:t>
                          </a:r>
                        </a:p>
                      </a:txBody>
                      <a:tcPr/>
                    </a:tc>
                    <a:tc>
                      <a:txBody>
                        <a:bodyPr/>
                        <a:lstStyle/>
                        <a:p>
                          <a:r>
                            <a:rPr lang="en-US" sz="1400" dirty="0" smtClean="0"/>
                            <a:t>0</a:t>
                          </a:r>
                          <a:endParaRPr lang="en-US" sz="1400" dirty="0"/>
                        </a:p>
                      </a:txBody>
                      <a:tcPr/>
                    </a:tc>
                    <a:extLst>
                      <a:ext uri="{0D108BD9-81ED-4DB2-BD59-A6C34878D82A}">
                        <a16:rowId xmlns:a16="http://schemas.microsoft.com/office/drawing/2014/main" xmlns="" val="10002"/>
                      </a:ext>
                    </a:extLst>
                  </a:tr>
                  <a:tr h="304800">
                    <a:tc>
                      <a:txBody>
                        <a:bodyPr/>
                        <a:lstStyle/>
                        <a:p>
                          <a:r>
                            <a:rPr lang="en-US" sz="1400" dirty="0"/>
                            <a:t>(1,3)</a:t>
                          </a:r>
                        </a:p>
                      </a:txBody>
                      <a:tcPr/>
                    </a:tc>
                    <a:tc>
                      <a:txBody>
                        <a:bodyPr/>
                        <a:lstStyle/>
                        <a:p>
                          <a:r>
                            <a:rPr lang="en-US" sz="1400" dirty="0"/>
                            <a:t>0</a:t>
                          </a:r>
                        </a:p>
                      </a:txBody>
                      <a:tcPr/>
                    </a:tc>
                    <a:extLst>
                      <a:ext uri="{0D108BD9-81ED-4DB2-BD59-A6C34878D82A}">
                        <a16:rowId xmlns:a16="http://schemas.microsoft.com/office/drawing/2014/main" xmlns="" val="10003"/>
                      </a:ext>
                    </a:extLst>
                  </a:tr>
                  <a:tr h="304800">
                    <a:tc>
                      <a:txBody>
                        <a:bodyPr/>
                        <a:lstStyle/>
                        <a:p>
                          <a:r>
                            <a:rPr lang="en-US" sz="1400" dirty="0"/>
                            <a:t>(4,1)</a:t>
                          </a:r>
                        </a:p>
                      </a:txBody>
                      <a:tcPr/>
                    </a:tc>
                    <a:tc>
                      <a:txBody>
                        <a:bodyPr/>
                        <a:lstStyle/>
                        <a:p>
                          <a:r>
                            <a:rPr lang="en-US" sz="1400" dirty="0"/>
                            <a:t>0</a:t>
                          </a:r>
                        </a:p>
                      </a:txBody>
                      <a:tcPr/>
                    </a:tc>
                    <a:extLst>
                      <a:ext uri="{0D108BD9-81ED-4DB2-BD59-A6C34878D82A}">
                        <a16:rowId xmlns:a16="http://schemas.microsoft.com/office/drawing/2014/main" xmlns="" val="10004"/>
                      </a:ext>
                    </a:extLst>
                  </a:tr>
                  <a:tr h="304800">
                    <a:tc>
                      <a:txBody>
                        <a:bodyPr/>
                        <a:lstStyle/>
                        <a:p>
                          <a:r>
                            <a:rPr lang="en-US" sz="1400" dirty="0"/>
                            <a:t>(2,1)</a:t>
                          </a:r>
                        </a:p>
                      </a:txBody>
                      <a:tcPr/>
                    </a:tc>
                    <a:tc>
                      <a:txBody>
                        <a:bodyPr/>
                        <a:lstStyle/>
                        <a:p>
                          <a:r>
                            <a:rPr lang="en-US" sz="1400" dirty="0" smtClean="0"/>
                            <a:t>-0.001</a:t>
                          </a:r>
                          <a:endParaRPr lang="en-US" sz="1400" dirty="0"/>
                        </a:p>
                      </a:txBody>
                      <a:tcPr/>
                    </a:tc>
                    <a:extLst>
                      <a:ext uri="{0D108BD9-81ED-4DB2-BD59-A6C34878D82A}">
                        <a16:rowId xmlns:a16="http://schemas.microsoft.com/office/drawing/2014/main" xmlns="" val="10005"/>
                      </a:ext>
                    </a:extLst>
                  </a:tr>
                  <a:tr h="304800">
                    <a:tc>
                      <a:txBody>
                        <a:bodyPr/>
                        <a:lstStyle/>
                        <a:p>
                          <a:r>
                            <a:rPr lang="en-US" sz="1400" dirty="0"/>
                            <a:t>(2,3)</a:t>
                          </a:r>
                        </a:p>
                      </a:txBody>
                      <a:tcPr/>
                    </a:tc>
                    <a:tc>
                      <a:txBody>
                        <a:bodyPr/>
                        <a:lstStyle/>
                        <a:p>
                          <a:r>
                            <a:rPr lang="en-US" sz="1400" dirty="0"/>
                            <a:t>0</a:t>
                          </a:r>
                        </a:p>
                      </a:txBody>
                      <a:tcPr/>
                    </a:tc>
                    <a:extLst>
                      <a:ext uri="{0D108BD9-81ED-4DB2-BD59-A6C34878D82A}">
                        <a16:rowId xmlns:a16="http://schemas.microsoft.com/office/drawing/2014/main" xmlns="" val="10006"/>
                      </a:ext>
                    </a:extLst>
                  </a:tr>
                  <a:tr h="304800">
                    <a:tc>
                      <a:txBody>
                        <a:bodyPr/>
                        <a:lstStyle/>
                        <a:p>
                          <a:r>
                            <a:rPr lang="en-US" sz="1400" dirty="0"/>
                            <a:t>(3,1)</a:t>
                          </a:r>
                        </a:p>
                      </a:txBody>
                      <a:tcPr/>
                    </a:tc>
                    <a:tc>
                      <a:txBody>
                        <a:bodyPr/>
                        <a:lstStyle/>
                        <a:p>
                          <a:r>
                            <a:rPr lang="en-US" sz="1400" dirty="0"/>
                            <a:t>0</a:t>
                          </a:r>
                        </a:p>
                      </a:txBody>
                      <a:tcPr/>
                    </a:tc>
                    <a:extLst>
                      <a:ext uri="{0D108BD9-81ED-4DB2-BD59-A6C34878D82A}">
                        <a16:rowId xmlns:a16="http://schemas.microsoft.com/office/drawing/2014/main" xmlns="" val="10007"/>
                      </a:ext>
                    </a:extLst>
                  </a:tr>
                  <a:tr h="304800">
                    <a:tc>
                      <a:txBody>
                        <a:bodyPr/>
                        <a:lstStyle/>
                        <a:p>
                          <a:r>
                            <a:rPr lang="en-US" sz="1400" dirty="0"/>
                            <a:t>(3,2)</a:t>
                          </a:r>
                        </a:p>
                      </a:txBody>
                      <a:tcPr/>
                    </a:tc>
                    <a:tc>
                      <a:txBody>
                        <a:bodyPr/>
                        <a:lstStyle/>
                        <a:p>
                          <a:r>
                            <a:rPr lang="en-US" sz="1400" dirty="0"/>
                            <a:t>0</a:t>
                          </a:r>
                        </a:p>
                      </a:txBody>
                      <a:tcPr/>
                    </a:tc>
                    <a:extLst>
                      <a:ext uri="{0D108BD9-81ED-4DB2-BD59-A6C34878D82A}">
                        <a16:rowId xmlns:a16="http://schemas.microsoft.com/office/drawing/2014/main" xmlns="" val="10008"/>
                      </a:ext>
                    </a:extLst>
                  </a:tr>
                  <a:tr h="304800">
                    <a:tc>
                      <a:txBody>
                        <a:bodyPr/>
                        <a:lstStyle/>
                        <a:p>
                          <a:r>
                            <a:rPr lang="en-US" sz="1400" dirty="0"/>
                            <a:t>(3,3)</a:t>
                          </a:r>
                        </a:p>
                      </a:txBody>
                      <a:tcPr/>
                    </a:tc>
                    <a:tc>
                      <a:txBody>
                        <a:bodyPr/>
                        <a:lstStyle/>
                        <a:p>
                          <a:r>
                            <a:rPr lang="en-US" sz="1400" dirty="0"/>
                            <a:t>0</a:t>
                          </a:r>
                        </a:p>
                      </a:txBody>
                      <a:tcPr/>
                    </a:tc>
                    <a:extLst>
                      <a:ext uri="{0D108BD9-81ED-4DB2-BD59-A6C34878D82A}">
                        <a16:rowId xmlns:a16="http://schemas.microsoft.com/office/drawing/2014/main" xmlns="" val="10009"/>
                      </a:ext>
                    </a:extLst>
                  </a:tr>
                </a:tbl>
              </a:graphicData>
            </a:graphic>
          </p:graphicFrame>
        </mc:Fallback>
      </mc:AlternateContent>
      <p:pic>
        <p:nvPicPr>
          <p:cNvPr id="10"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11" name="Rectangle 10"/>
          <p:cNvSpPr/>
          <p:nvPr/>
        </p:nvSpPr>
        <p:spPr>
          <a:xfrm>
            <a:off x="6861625" y="1160422"/>
            <a:ext cx="1368067" cy="369332"/>
          </a:xfrm>
          <a:prstGeom prst="rect">
            <a:avLst/>
          </a:prstGeom>
        </p:spPr>
        <p:txBody>
          <a:bodyPr wrap="none">
            <a:spAutoFit/>
          </a:bodyPr>
          <a:lstStyle/>
          <a:p>
            <a:r>
              <a:rPr lang="en-US" dirty="0"/>
              <a:t>Environment</a:t>
            </a:r>
          </a:p>
        </p:txBody>
      </p:sp>
      <p:sp>
        <p:nvSpPr>
          <p:cNvPr id="12" name="Rectangle 11"/>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6" name="Rectangle 15"/>
              <p:cNvSpPr/>
              <p:nvPr/>
            </p:nvSpPr>
            <p:spPr>
              <a:xfrm>
                <a:off x="5779493" y="275541"/>
                <a:ext cx="1643783" cy="369332"/>
              </a:xfrm>
              <a:prstGeom prst="rect">
                <a:avLst/>
              </a:prstGeom>
            </p:spPr>
            <p:txBody>
              <a:bodyPr wrap="none">
                <a:spAutoFit/>
              </a:bodyPr>
              <a:lstStyle/>
              <a:p>
                <a:pPr>
                  <a:spcBef>
                    <a:spcPct val="50000"/>
                  </a:spcBef>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=0.1,</m:t>
                      </m:r>
                      <m:r>
                        <a:rPr lang="en-US" b="0" i="1" smtClean="0">
                          <a:solidFill>
                            <a:schemeClr val="accent1"/>
                          </a:solidFill>
                          <a:latin typeface="Cambria Math" panose="02040503050406030204" pitchFamily="18" charset="0"/>
                        </a:rPr>
                        <m:t>𝛾</m:t>
                      </m:r>
                      <m:r>
                        <a:rPr lang="en-US" b="0" i="1" smtClean="0">
                          <a:solidFill>
                            <a:schemeClr val="accent1"/>
                          </a:solidFill>
                          <a:latin typeface="Cambria Math" panose="02040503050406030204" pitchFamily="18" charset="0"/>
                        </a:rPr>
                        <m:t>=1</m:t>
                      </m:r>
                    </m:oMath>
                  </m:oMathPara>
                </a14:m>
                <a:endParaRPr lang="en-US" dirty="0">
                  <a:solidFill>
                    <a:schemeClr val="accent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779493" y="275541"/>
                <a:ext cx="1643783" cy="369332"/>
              </a:xfrm>
              <a:prstGeom prst="rect">
                <a:avLst/>
              </a:prstGeom>
              <a:blipFill rotWithShape="0">
                <a:blip r:embed="rId7"/>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32783" y="204047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32783" y="2040478"/>
                <a:ext cx="1438022" cy="369332"/>
              </a:xfrm>
              <a:prstGeom prst="rect">
                <a:avLst/>
              </a:prstGeom>
              <a:blipFill rotWithShape="0">
                <a:blip r:embed="rId8"/>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1602" y="2357772"/>
                <a:ext cx="2372701"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t>
                </a:r>
                <a:r>
                  <a:rPr lang="en-US" dirty="0" smtClean="0"/>
                  <a:t>action=tright</a:t>
                </a:r>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301602" y="2357772"/>
                <a:ext cx="2372701" cy="369332"/>
              </a:xfrm>
              <a:prstGeom prst="rect">
                <a:avLst/>
              </a:prstGeom>
              <a:blipFill rotWithShape="0">
                <a:blip r:embed="rId9"/>
                <a:stretch>
                  <a:fillRect t="-10000" r="-179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31362" y="269791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31362" y="2697918"/>
                <a:ext cx="3754041" cy="369332"/>
              </a:xfrm>
              <a:prstGeom prst="rect">
                <a:avLst/>
              </a:prstGeom>
              <a:blipFill rotWithShape="0">
                <a:blip r:embed="rId10"/>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01602" y="2997765"/>
                <a:ext cx="2372701"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t>
                </a:r>
                <a:r>
                  <a:rPr lang="en-US" dirty="0" smtClean="0"/>
                  <a:t>action=tright</a:t>
                </a:r>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301602" y="2997765"/>
                <a:ext cx="2372701" cy="369332"/>
              </a:xfrm>
              <a:prstGeom prst="rect">
                <a:avLst/>
              </a:prstGeom>
              <a:blipFill rotWithShape="0">
                <a:blip r:embed="rId11"/>
                <a:stretch>
                  <a:fillRect t="-10000" r="-179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31362" y="333791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31362" y="3337911"/>
                <a:ext cx="3748590" cy="369332"/>
              </a:xfrm>
              <a:prstGeom prst="rect">
                <a:avLst/>
              </a:prstGeom>
              <a:blipFill rotWithShape="0">
                <a:blip r:embed="rId12"/>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642387" y="643040"/>
                <a:ext cx="3917996" cy="376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𝛼</m:t>
                          </m:r>
                        </m:e>
                      </m:d>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𝑟</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𝛾</m:t>
                      </m:r>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𝑠</m:t>
                              </m:r>
                            </m:e>
                            <m:sup>
                              <m:r>
                                <a:rPr lang="en-US" b="0" i="1" smtClean="0">
                                  <a:solidFill>
                                    <a:schemeClr val="accent1"/>
                                  </a:solidFill>
                                  <a:latin typeface="Cambria Math" panose="02040503050406030204" pitchFamily="18" charset="0"/>
                                </a:rPr>
                                <m:t>′</m:t>
                              </m:r>
                            </m:sup>
                          </m:sSup>
                        </m:e>
                      </m:d>
                      <m:r>
                        <a:rPr lang="en-US" b="0" i="1" smtClean="0">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4642387" y="643040"/>
                <a:ext cx="3917996" cy="376770"/>
              </a:xfrm>
              <a:prstGeom prst="rect">
                <a:avLst/>
              </a:prstGeom>
              <a:blipFill rotWithShape="0">
                <a:blip r:embed="rId13"/>
                <a:stretch>
                  <a:fillRect t="-1613"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01602" y="3686112"/>
                <a:ext cx="2372701"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t>
                </a:r>
                <a:r>
                  <a:rPr lang="en-US" dirty="0" smtClean="0"/>
                  <a:t>action=tright</a:t>
                </a:r>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301602" y="3686112"/>
                <a:ext cx="2372701" cy="369332"/>
              </a:xfrm>
              <a:prstGeom prst="rect">
                <a:avLst/>
              </a:prstGeom>
              <a:blipFill rotWithShape="0">
                <a:blip r:embed="rId14"/>
                <a:stretch>
                  <a:fillRect t="-10000" r="-179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31363" y="405544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431363" y="4055444"/>
                <a:ext cx="3748590" cy="369332"/>
              </a:xfrm>
              <a:prstGeom prst="rect">
                <a:avLst/>
              </a:prstGeom>
              <a:blipFill rotWithShape="0">
                <a:blip r:embed="rId15"/>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88310" y="4695437"/>
                <a:ext cx="3564989" cy="8603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𝑈</m:t>
                          </m:r>
                        </m:e>
                      </m:acc>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2,1</m:t>
                              </m:r>
                            </m:e>
                          </m:d>
                        </m:e>
                      </m:d>
                      <m:r>
                        <a:rPr lang="en-US" b="0" i="1" smtClean="0">
                          <a:latin typeface="Cambria Math" panose="02040503050406030204" pitchFamily="18" charset="0"/>
                        </a:rPr>
                        <m:t>=0.9∗−0.001+0.1∗</m:t>
                      </m:r>
                      <m:d>
                        <m:dPr>
                          <m:ctrlPr>
                            <a:rPr lang="en-US" b="0" i="1" smtClean="0">
                              <a:latin typeface="Cambria Math" panose="02040503050406030204" pitchFamily="18" charset="0"/>
                            </a:rPr>
                          </m:ctrlPr>
                        </m:dPr>
                        <m:e>
                          <m:r>
                            <a:rPr lang="en-US" b="0" i="1" smtClean="0">
                              <a:latin typeface="Cambria Math" panose="02040503050406030204" pitchFamily="18" charset="0"/>
                            </a:rPr>
                            <m:t>−0.01+0</m:t>
                          </m:r>
                        </m:e>
                      </m:d>
                      <m:r>
                        <a:rPr lang="en-US" b="0" i="1" smtClean="0">
                          <a:latin typeface="Cambria Math" panose="02040503050406030204" pitchFamily="18" charset="0"/>
                        </a:rPr>
                        <m:t>=−0.001</m:t>
                      </m:r>
                      <m:r>
                        <a:rPr lang="en-US" i="1" dirty="0" smtClean="0">
                          <a:latin typeface="Cambria Math" panose="02040503050406030204" pitchFamily="18" charset="0"/>
                        </a:rPr>
                        <m:t>9</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88310" y="4695437"/>
                <a:ext cx="3564989" cy="860300"/>
              </a:xfrm>
              <a:prstGeom prst="rect">
                <a:avLst/>
              </a:prstGeom>
              <a:blipFill rotWithShape="0">
                <a:blip r:embed="rId16"/>
                <a:stretch>
                  <a:fillRect l="-855" t="-4255" b="-2837"/>
                </a:stretch>
              </a:blipFill>
            </p:spPr>
            <p:txBody>
              <a:bodyPr/>
              <a:lstStyle/>
              <a:p>
                <a:r>
                  <a:rPr lang="en-US">
                    <a:noFill/>
                  </a:rPr>
                  <a:t> </a:t>
                </a:r>
              </a:p>
            </p:txBody>
          </p:sp>
        </mc:Fallback>
      </mc:AlternateContent>
    </p:spTree>
    <p:extLst>
      <p:ext uri="{BB962C8B-B14F-4D97-AF65-F5344CB8AC3E}">
        <p14:creationId xmlns:p14="http://schemas.microsoft.com/office/powerpoint/2010/main" val="29036182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58</a:t>
            </a:fld>
            <a:endParaRPr lang="en-US"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721320899"/>
                  </p:ext>
                </p:extLst>
              </p:nvPr>
            </p:nvGraphicFramePr>
            <p:xfrm>
              <a:off x="4307458" y="2416273"/>
              <a:ext cx="1725368" cy="3053779"/>
            </p:xfrm>
            <a:graphic>
              <a:graphicData uri="http://schemas.openxmlformats.org/drawingml/2006/table">
                <a:tbl>
                  <a:tblPr firstRow="1" bandRow="1">
                    <a:tableStyleId>{5940675A-B579-460E-94D1-54222C63F5DA}</a:tableStyleId>
                  </a:tblPr>
                  <a:tblGrid>
                    <a:gridCol w="862684">
                      <a:extLst>
                        <a:ext uri="{9D8B030D-6E8A-4147-A177-3AD203B41FA5}">
                          <a16:colId xmlns="" xmlns:a16="http://schemas.microsoft.com/office/drawing/2014/main" val="20000"/>
                        </a:ext>
                      </a:extLst>
                    </a:gridCol>
                    <a:gridCol w="862684">
                      <a:extLst>
                        <a:ext uri="{9D8B030D-6E8A-4147-A177-3AD203B41FA5}">
                          <a16:colId xmlns="" xmlns:a16="http://schemas.microsoft.com/office/drawing/2014/main" val="20001"/>
                        </a:ext>
                      </a:extLst>
                    </a:gridCol>
                  </a:tblGrid>
                  <a:tr h="291362">
                    <a:tc>
                      <a:txBody>
                        <a:bodyPr/>
                        <a:lstStyle/>
                        <a:p>
                          <a:r>
                            <a:rPr lang="en-US" sz="1400" dirty="0"/>
                            <a:t>State</a:t>
                          </a: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400" b="0" i="1" dirty="0" smtClean="0">
                                        <a:latin typeface="Cambria Math" panose="02040503050406030204" pitchFamily="18" charset="0"/>
                                      </a:rPr>
                                    </m:ctrlPr>
                                  </m:accPr>
                                  <m:e>
                                    <m:r>
                                      <a:rPr lang="en-US" sz="1400" b="0" i="1" dirty="0" smtClean="0">
                                        <a:latin typeface="Cambria Math" panose="02040503050406030204" pitchFamily="18" charset="0"/>
                                      </a:rPr>
                                      <m:t>𝑈</m:t>
                                    </m:r>
                                  </m:e>
                                </m:acc>
                                <m:r>
                                  <a:rPr lang="en-US" sz="1400" b="0" i="1" dirty="0" smtClean="0">
                                    <a:latin typeface="Cambria Math" panose="02040503050406030204" pitchFamily="18" charset="0"/>
                                  </a:rPr>
                                  <m:t>(</m:t>
                                </m:r>
                                <m:r>
                                  <a:rPr lang="en-US" sz="1400" b="0" i="1" dirty="0" smtClean="0">
                                    <a:latin typeface="Cambria Math" panose="02040503050406030204" pitchFamily="18" charset="0"/>
                                  </a:rPr>
                                  <m:t>𝑠</m:t>
                                </m:r>
                                <m:r>
                                  <a:rPr lang="en-US" sz="1400" b="0" i="1" dirty="0" smtClean="0">
                                    <a:latin typeface="Cambria Math" panose="02040503050406030204" pitchFamily="18" charset="0"/>
                                  </a:rPr>
                                  <m:t>)</m:t>
                                </m:r>
                              </m:oMath>
                            </m:oMathPara>
                          </a14:m>
                          <a:endParaRPr lang="en-US" sz="1400" dirty="0"/>
                        </a:p>
                      </a:txBody>
                      <a:tcPr/>
                    </a:tc>
                    <a:extLst>
                      <a:ext uri="{0D108BD9-81ED-4DB2-BD59-A6C34878D82A}">
                        <a16:rowId xmlns="" xmlns:a16="http://schemas.microsoft.com/office/drawing/2014/main" val="10000"/>
                      </a:ext>
                    </a:extLst>
                  </a:tr>
                  <a:tr h="291362">
                    <a:tc>
                      <a:txBody>
                        <a:bodyPr/>
                        <a:lstStyle/>
                        <a:p>
                          <a:r>
                            <a:rPr lang="en-US" sz="1400" dirty="0"/>
                            <a:t>(1,1)</a:t>
                          </a:r>
                        </a:p>
                      </a:txBody>
                      <a:tcPr/>
                    </a:tc>
                    <a:tc>
                      <a:txBody>
                        <a:bodyPr/>
                        <a:lstStyle/>
                        <a:p>
                          <a:r>
                            <a:rPr lang="en-US" sz="1400" dirty="0" smtClean="0"/>
                            <a:t>-0.001</a:t>
                          </a:r>
                          <a:endParaRPr lang="en-US" sz="1400" dirty="0"/>
                        </a:p>
                      </a:txBody>
                      <a:tcPr/>
                    </a:tc>
                    <a:extLst>
                      <a:ext uri="{0D108BD9-81ED-4DB2-BD59-A6C34878D82A}">
                        <a16:rowId xmlns="" xmlns:a16="http://schemas.microsoft.com/office/drawing/2014/main" val="10001"/>
                      </a:ext>
                    </a:extLst>
                  </a:tr>
                  <a:tr h="291362">
                    <a:tc>
                      <a:txBody>
                        <a:bodyPr/>
                        <a:lstStyle/>
                        <a:p>
                          <a:r>
                            <a:rPr lang="en-US" sz="1400" dirty="0"/>
                            <a:t>(1,2)</a:t>
                          </a:r>
                        </a:p>
                      </a:txBody>
                      <a:tcPr/>
                    </a:tc>
                    <a:tc>
                      <a:txBody>
                        <a:bodyPr/>
                        <a:lstStyle/>
                        <a:p>
                          <a:r>
                            <a:rPr lang="en-US" sz="1400" dirty="0" smtClean="0"/>
                            <a:t>0</a:t>
                          </a:r>
                          <a:endParaRPr lang="en-US" sz="1400" dirty="0"/>
                        </a:p>
                      </a:txBody>
                      <a:tcPr/>
                    </a:tc>
                    <a:extLst>
                      <a:ext uri="{0D108BD9-81ED-4DB2-BD59-A6C34878D82A}">
                        <a16:rowId xmlns="" xmlns:a16="http://schemas.microsoft.com/office/drawing/2014/main" val="10002"/>
                      </a:ext>
                    </a:extLst>
                  </a:tr>
                  <a:tr h="291362">
                    <a:tc>
                      <a:txBody>
                        <a:bodyPr/>
                        <a:lstStyle/>
                        <a:p>
                          <a:r>
                            <a:rPr lang="en-US" sz="1400" dirty="0"/>
                            <a:t>(1,3)</a:t>
                          </a:r>
                        </a:p>
                      </a:txBody>
                      <a:tcPr/>
                    </a:tc>
                    <a:tc>
                      <a:txBody>
                        <a:bodyPr/>
                        <a:lstStyle/>
                        <a:p>
                          <a:r>
                            <a:rPr lang="en-US" sz="1400" dirty="0"/>
                            <a:t>0</a:t>
                          </a:r>
                        </a:p>
                      </a:txBody>
                      <a:tcPr/>
                    </a:tc>
                    <a:extLst>
                      <a:ext uri="{0D108BD9-81ED-4DB2-BD59-A6C34878D82A}">
                        <a16:rowId xmlns="" xmlns:a16="http://schemas.microsoft.com/office/drawing/2014/main" val="10003"/>
                      </a:ext>
                    </a:extLst>
                  </a:tr>
                  <a:tr h="291362">
                    <a:tc>
                      <a:txBody>
                        <a:bodyPr/>
                        <a:lstStyle/>
                        <a:p>
                          <a:r>
                            <a:rPr lang="en-US" sz="1400" dirty="0"/>
                            <a:t>(4,1)</a:t>
                          </a:r>
                        </a:p>
                      </a:txBody>
                      <a:tcPr/>
                    </a:tc>
                    <a:tc>
                      <a:txBody>
                        <a:bodyPr/>
                        <a:lstStyle/>
                        <a:p>
                          <a:r>
                            <a:rPr lang="en-US" sz="1400" dirty="0"/>
                            <a:t>0</a:t>
                          </a:r>
                        </a:p>
                      </a:txBody>
                      <a:tcPr/>
                    </a:tc>
                    <a:extLst>
                      <a:ext uri="{0D108BD9-81ED-4DB2-BD59-A6C34878D82A}">
                        <a16:rowId xmlns="" xmlns:a16="http://schemas.microsoft.com/office/drawing/2014/main" val="10004"/>
                      </a:ext>
                    </a:extLst>
                  </a:tr>
                  <a:tr h="291362">
                    <a:tc>
                      <a:txBody>
                        <a:bodyPr/>
                        <a:lstStyle/>
                        <a:p>
                          <a:r>
                            <a:rPr lang="en-US" sz="1400" dirty="0"/>
                            <a:t>(2,1)</a:t>
                          </a:r>
                        </a:p>
                      </a:txBody>
                      <a:tcPr/>
                    </a:tc>
                    <a:tc>
                      <a:txBody>
                        <a:bodyPr/>
                        <a:lstStyle/>
                        <a:p>
                          <a:r>
                            <a:rPr lang="en-US" sz="1400" dirty="0" smtClean="0"/>
                            <a:t>-0.0019</a:t>
                          </a:r>
                          <a:endParaRPr lang="en-US" sz="1400" dirty="0"/>
                        </a:p>
                      </a:txBody>
                      <a:tcPr/>
                    </a:tc>
                    <a:extLst>
                      <a:ext uri="{0D108BD9-81ED-4DB2-BD59-A6C34878D82A}">
                        <a16:rowId xmlns="" xmlns:a16="http://schemas.microsoft.com/office/drawing/2014/main" val="10005"/>
                      </a:ext>
                    </a:extLst>
                  </a:tr>
                  <a:tr h="291362">
                    <a:tc>
                      <a:txBody>
                        <a:bodyPr/>
                        <a:lstStyle/>
                        <a:p>
                          <a:r>
                            <a:rPr lang="en-US" sz="1400" dirty="0"/>
                            <a:t>(2,3)</a:t>
                          </a:r>
                        </a:p>
                      </a:txBody>
                      <a:tcPr/>
                    </a:tc>
                    <a:tc>
                      <a:txBody>
                        <a:bodyPr/>
                        <a:lstStyle/>
                        <a:p>
                          <a:r>
                            <a:rPr lang="en-US" sz="1400" dirty="0"/>
                            <a:t>0</a:t>
                          </a:r>
                        </a:p>
                      </a:txBody>
                      <a:tcPr/>
                    </a:tc>
                    <a:extLst>
                      <a:ext uri="{0D108BD9-81ED-4DB2-BD59-A6C34878D82A}">
                        <a16:rowId xmlns="" xmlns:a16="http://schemas.microsoft.com/office/drawing/2014/main" val="10006"/>
                      </a:ext>
                    </a:extLst>
                  </a:tr>
                  <a:tr h="291362">
                    <a:tc>
                      <a:txBody>
                        <a:bodyPr/>
                        <a:lstStyle/>
                        <a:p>
                          <a:r>
                            <a:rPr lang="en-US" sz="1400" dirty="0"/>
                            <a:t>(3,1)</a:t>
                          </a:r>
                        </a:p>
                      </a:txBody>
                      <a:tcPr/>
                    </a:tc>
                    <a:tc>
                      <a:txBody>
                        <a:bodyPr/>
                        <a:lstStyle/>
                        <a:p>
                          <a:r>
                            <a:rPr lang="en-US" sz="1400" dirty="0"/>
                            <a:t>0</a:t>
                          </a:r>
                        </a:p>
                      </a:txBody>
                      <a:tcPr/>
                    </a:tc>
                    <a:extLst>
                      <a:ext uri="{0D108BD9-81ED-4DB2-BD59-A6C34878D82A}">
                        <a16:rowId xmlns="" xmlns:a16="http://schemas.microsoft.com/office/drawing/2014/main" val="10007"/>
                      </a:ext>
                    </a:extLst>
                  </a:tr>
                  <a:tr h="291362">
                    <a:tc>
                      <a:txBody>
                        <a:bodyPr/>
                        <a:lstStyle/>
                        <a:p>
                          <a:r>
                            <a:rPr lang="en-US" sz="1400" dirty="0"/>
                            <a:t>(3,2)</a:t>
                          </a:r>
                        </a:p>
                      </a:txBody>
                      <a:tcPr/>
                    </a:tc>
                    <a:tc>
                      <a:txBody>
                        <a:bodyPr/>
                        <a:lstStyle/>
                        <a:p>
                          <a:r>
                            <a:rPr lang="en-US" sz="1400" dirty="0"/>
                            <a:t>0</a:t>
                          </a:r>
                        </a:p>
                      </a:txBody>
                      <a:tcPr/>
                    </a:tc>
                    <a:extLst>
                      <a:ext uri="{0D108BD9-81ED-4DB2-BD59-A6C34878D82A}">
                        <a16:rowId xmlns="" xmlns:a16="http://schemas.microsoft.com/office/drawing/2014/main" val="10008"/>
                      </a:ext>
                    </a:extLst>
                  </a:tr>
                  <a:tr h="291362">
                    <a:tc>
                      <a:txBody>
                        <a:bodyPr/>
                        <a:lstStyle/>
                        <a:p>
                          <a:r>
                            <a:rPr lang="en-US" sz="1400" dirty="0"/>
                            <a:t>(3,3)</a:t>
                          </a:r>
                        </a:p>
                      </a:txBody>
                      <a:tcPr/>
                    </a:tc>
                    <a:tc>
                      <a:txBody>
                        <a:bodyPr/>
                        <a:lstStyle/>
                        <a:p>
                          <a:r>
                            <a:rPr lang="en-US" sz="1400" dirty="0"/>
                            <a:t>0</a:t>
                          </a:r>
                        </a:p>
                      </a:txBody>
                      <a:tcPr/>
                    </a:tc>
                    <a:extLst>
                      <a:ext uri="{0D108BD9-81ED-4DB2-BD59-A6C34878D82A}">
                        <a16:rowId xmlns="" xmlns:a16="http://schemas.microsoft.com/office/drawing/2014/main" val="10009"/>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721320899"/>
                  </p:ext>
                </p:extLst>
              </p:nvPr>
            </p:nvGraphicFramePr>
            <p:xfrm>
              <a:off x="4307458" y="2416273"/>
              <a:ext cx="1725368" cy="3053779"/>
            </p:xfrm>
            <a:graphic>
              <a:graphicData uri="http://schemas.openxmlformats.org/drawingml/2006/table">
                <a:tbl>
                  <a:tblPr firstRow="1" bandRow="1">
                    <a:tableStyleId>{5940675A-B579-460E-94D1-54222C63F5DA}</a:tableStyleId>
                  </a:tblPr>
                  <a:tblGrid>
                    <a:gridCol w="862684">
                      <a:extLst>
                        <a:ext uri="{9D8B030D-6E8A-4147-A177-3AD203B41FA5}">
                          <a16:colId xmlns:a16="http://schemas.microsoft.com/office/drawing/2014/main" xmlns="" val="20000"/>
                        </a:ext>
                      </a:extLst>
                    </a:gridCol>
                    <a:gridCol w="862684">
                      <a:extLst>
                        <a:ext uri="{9D8B030D-6E8A-4147-A177-3AD203B41FA5}">
                          <a16:colId xmlns:a16="http://schemas.microsoft.com/office/drawing/2014/main" xmlns="" val="20001"/>
                        </a:ext>
                      </a:extLst>
                    </a:gridCol>
                  </a:tblGrid>
                  <a:tr h="310579">
                    <a:tc>
                      <a:txBody>
                        <a:bodyPr/>
                        <a:lstStyle/>
                        <a:p>
                          <a:r>
                            <a:rPr lang="en-US" sz="1400" dirty="0"/>
                            <a:t>State</a:t>
                          </a:r>
                        </a:p>
                      </a:txBody>
                      <a:tcPr/>
                    </a:tc>
                    <a:tc>
                      <a:txBody>
                        <a:bodyPr/>
                        <a:lstStyle/>
                        <a:p>
                          <a:endParaRPr lang="en-US"/>
                        </a:p>
                      </a:txBody>
                      <a:tcPr>
                        <a:blipFill rotWithShape="0">
                          <a:blip r:embed="rId2"/>
                          <a:stretch>
                            <a:fillRect l="-100704" t="-1961" r="-1408" b="-903922"/>
                          </a:stretch>
                        </a:blipFill>
                      </a:tcPr>
                    </a:tc>
                    <a:extLst>
                      <a:ext uri="{0D108BD9-81ED-4DB2-BD59-A6C34878D82A}">
                        <a16:rowId xmlns:a16="http://schemas.microsoft.com/office/drawing/2014/main" xmlns="" val="10000"/>
                      </a:ext>
                    </a:extLst>
                  </a:tr>
                  <a:tr h="304800">
                    <a:tc>
                      <a:txBody>
                        <a:bodyPr/>
                        <a:lstStyle/>
                        <a:p>
                          <a:r>
                            <a:rPr lang="en-US" sz="1400" dirty="0"/>
                            <a:t>(1,1)</a:t>
                          </a:r>
                        </a:p>
                      </a:txBody>
                      <a:tcPr/>
                    </a:tc>
                    <a:tc>
                      <a:txBody>
                        <a:bodyPr/>
                        <a:lstStyle/>
                        <a:p>
                          <a:r>
                            <a:rPr lang="en-US" sz="1400" dirty="0" smtClean="0"/>
                            <a:t>-0.001</a:t>
                          </a:r>
                          <a:endParaRPr lang="en-US" sz="1400" dirty="0"/>
                        </a:p>
                      </a:txBody>
                      <a:tcPr/>
                    </a:tc>
                    <a:extLst>
                      <a:ext uri="{0D108BD9-81ED-4DB2-BD59-A6C34878D82A}">
                        <a16:rowId xmlns:a16="http://schemas.microsoft.com/office/drawing/2014/main" xmlns="" val="10001"/>
                      </a:ext>
                    </a:extLst>
                  </a:tr>
                  <a:tr h="304800">
                    <a:tc>
                      <a:txBody>
                        <a:bodyPr/>
                        <a:lstStyle/>
                        <a:p>
                          <a:r>
                            <a:rPr lang="en-US" sz="1400" dirty="0"/>
                            <a:t>(1,2)</a:t>
                          </a:r>
                        </a:p>
                      </a:txBody>
                      <a:tcPr/>
                    </a:tc>
                    <a:tc>
                      <a:txBody>
                        <a:bodyPr/>
                        <a:lstStyle/>
                        <a:p>
                          <a:r>
                            <a:rPr lang="en-US" sz="1400" dirty="0" smtClean="0"/>
                            <a:t>0</a:t>
                          </a:r>
                          <a:endParaRPr lang="en-US" sz="1400" dirty="0"/>
                        </a:p>
                      </a:txBody>
                      <a:tcPr/>
                    </a:tc>
                    <a:extLst>
                      <a:ext uri="{0D108BD9-81ED-4DB2-BD59-A6C34878D82A}">
                        <a16:rowId xmlns:a16="http://schemas.microsoft.com/office/drawing/2014/main" xmlns="" val="10002"/>
                      </a:ext>
                    </a:extLst>
                  </a:tr>
                  <a:tr h="304800">
                    <a:tc>
                      <a:txBody>
                        <a:bodyPr/>
                        <a:lstStyle/>
                        <a:p>
                          <a:r>
                            <a:rPr lang="en-US" sz="1400" dirty="0"/>
                            <a:t>(1,3)</a:t>
                          </a:r>
                        </a:p>
                      </a:txBody>
                      <a:tcPr/>
                    </a:tc>
                    <a:tc>
                      <a:txBody>
                        <a:bodyPr/>
                        <a:lstStyle/>
                        <a:p>
                          <a:r>
                            <a:rPr lang="en-US" sz="1400" dirty="0"/>
                            <a:t>0</a:t>
                          </a:r>
                        </a:p>
                      </a:txBody>
                      <a:tcPr/>
                    </a:tc>
                    <a:extLst>
                      <a:ext uri="{0D108BD9-81ED-4DB2-BD59-A6C34878D82A}">
                        <a16:rowId xmlns:a16="http://schemas.microsoft.com/office/drawing/2014/main" xmlns="" val="10003"/>
                      </a:ext>
                    </a:extLst>
                  </a:tr>
                  <a:tr h="304800">
                    <a:tc>
                      <a:txBody>
                        <a:bodyPr/>
                        <a:lstStyle/>
                        <a:p>
                          <a:r>
                            <a:rPr lang="en-US" sz="1400" dirty="0"/>
                            <a:t>(4,1)</a:t>
                          </a:r>
                        </a:p>
                      </a:txBody>
                      <a:tcPr/>
                    </a:tc>
                    <a:tc>
                      <a:txBody>
                        <a:bodyPr/>
                        <a:lstStyle/>
                        <a:p>
                          <a:r>
                            <a:rPr lang="en-US" sz="1400" dirty="0"/>
                            <a:t>0</a:t>
                          </a:r>
                        </a:p>
                      </a:txBody>
                      <a:tcPr/>
                    </a:tc>
                    <a:extLst>
                      <a:ext uri="{0D108BD9-81ED-4DB2-BD59-A6C34878D82A}">
                        <a16:rowId xmlns:a16="http://schemas.microsoft.com/office/drawing/2014/main" xmlns="" val="10004"/>
                      </a:ext>
                    </a:extLst>
                  </a:tr>
                  <a:tr h="304800">
                    <a:tc>
                      <a:txBody>
                        <a:bodyPr/>
                        <a:lstStyle/>
                        <a:p>
                          <a:r>
                            <a:rPr lang="en-US" sz="1400" dirty="0"/>
                            <a:t>(2,1)</a:t>
                          </a:r>
                        </a:p>
                      </a:txBody>
                      <a:tcPr/>
                    </a:tc>
                    <a:tc>
                      <a:txBody>
                        <a:bodyPr/>
                        <a:lstStyle/>
                        <a:p>
                          <a:r>
                            <a:rPr lang="en-US" sz="1400" dirty="0" smtClean="0"/>
                            <a:t>-0.0019</a:t>
                          </a:r>
                          <a:endParaRPr lang="en-US" sz="1400" dirty="0"/>
                        </a:p>
                      </a:txBody>
                      <a:tcPr/>
                    </a:tc>
                    <a:extLst>
                      <a:ext uri="{0D108BD9-81ED-4DB2-BD59-A6C34878D82A}">
                        <a16:rowId xmlns:a16="http://schemas.microsoft.com/office/drawing/2014/main" xmlns="" val="10005"/>
                      </a:ext>
                    </a:extLst>
                  </a:tr>
                  <a:tr h="304800">
                    <a:tc>
                      <a:txBody>
                        <a:bodyPr/>
                        <a:lstStyle/>
                        <a:p>
                          <a:r>
                            <a:rPr lang="en-US" sz="1400" dirty="0"/>
                            <a:t>(2,3)</a:t>
                          </a:r>
                        </a:p>
                      </a:txBody>
                      <a:tcPr/>
                    </a:tc>
                    <a:tc>
                      <a:txBody>
                        <a:bodyPr/>
                        <a:lstStyle/>
                        <a:p>
                          <a:r>
                            <a:rPr lang="en-US" sz="1400" dirty="0"/>
                            <a:t>0</a:t>
                          </a:r>
                        </a:p>
                      </a:txBody>
                      <a:tcPr/>
                    </a:tc>
                    <a:extLst>
                      <a:ext uri="{0D108BD9-81ED-4DB2-BD59-A6C34878D82A}">
                        <a16:rowId xmlns:a16="http://schemas.microsoft.com/office/drawing/2014/main" xmlns="" val="10006"/>
                      </a:ext>
                    </a:extLst>
                  </a:tr>
                  <a:tr h="304800">
                    <a:tc>
                      <a:txBody>
                        <a:bodyPr/>
                        <a:lstStyle/>
                        <a:p>
                          <a:r>
                            <a:rPr lang="en-US" sz="1400" dirty="0"/>
                            <a:t>(3,1)</a:t>
                          </a:r>
                        </a:p>
                      </a:txBody>
                      <a:tcPr/>
                    </a:tc>
                    <a:tc>
                      <a:txBody>
                        <a:bodyPr/>
                        <a:lstStyle/>
                        <a:p>
                          <a:r>
                            <a:rPr lang="en-US" sz="1400" dirty="0"/>
                            <a:t>0</a:t>
                          </a:r>
                        </a:p>
                      </a:txBody>
                      <a:tcPr/>
                    </a:tc>
                    <a:extLst>
                      <a:ext uri="{0D108BD9-81ED-4DB2-BD59-A6C34878D82A}">
                        <a16:rowId xmlns:a16="http://schemas.microsoft.com/office/drawing/2014/main" xmlns="" val="10007"/>
                      </a:ext>
                    </a:extLst>
                  </a:tr>
                  <a:tr h="304800">
                    <a:tc>
                      <a:txBody>
                        <a:bodyPr/>
                        <a:lstStyle/>
                        <a:p>
                          <a:r>
                            <a:rPr lang="en-US" sz="1400" dirty="0"/>
                            <a:t>(3,2)</a:t>
                          </a:r>
                        </a:p>
                      </a:txBody>
                      <a:tcPr/>
                    </a:tc>
                    <a:tc>
                      <a:txBody>
                        <a:bodyPr/>
                        <a:lstStyle/>
                        <a:p>
                          <a:r>
                            <a:rPr lang="en-US" sz="1400" dirty="0"/>
                            <a:t>0</a:t>
                          </a:r>
                        </a:p>
                      </a:txBody>
                      <a:tcPr/>
                    </a:tc>
                    <a:extLst>
                      <a:ext uri="{0D108BD9-81ED-4DB2-BD59-A6C34878D82A}">
                        <a16:rowId xmlns:a16="http://schemas.microsoft.com/office/drawing/2014/main" xmlns="" val="10008"/>
                      </a:ext>
                    </a:extLst>
                  </a:tr>
                  <a:tr h="304800">
                    <a:tc>
                      <a:txBody>
                        <a:bodyPr/>
                        <a:lstStyle/>
                        <a:p>
                          <a:r>
                            <a:rPr lang="en-US" sz="1400" dirty="0"/>
                            <a:t>(3,3)</a:t>
                          </a:r>
                        </a:p>
                      </a:txBody>
                      <a:tcPr/>
                    </a:tc>
                    <a:tc>
                      <a:txBody>
                        <a:bodyPr/>
                        <a:lstStyle/>
                        <a:p>
                          <a:r>
                            <a:rPr lang="en-US" sz="1400" dirty="0"/>
                            <a:t>0</a:t>
                          </a:r>
                        </a:p>
                      </a:txBody>
                      <a:tcPr/>
                    </a:tc>
                    <a:extLst>
                      <a:ext uri="{0D108BD9-81ED-4DB2-BD59-A6C34878D82A}">
                        <a16:rowId xmlns:a16="http://schemas.microsoft.com/office/drawing/2014/main" xmlns="" val="10009"/>
                      </a:ext>
                    </a:extLst>
                  </a:tr>
                </a:tbl>
              </a:graphicData>
            </a:graphic>
          </p:graphicFrame>
        </mc:Fallback>
      </mc:AlternateContent>
      <p:pic>
        <p:nvPicPr>
          <p:cNvPr id="10"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l="20706" t="52041" r="55715" b="21485"/>
          <a:stretch/>
        </p:blipFill>
        <p:spPr bwMode="auto">
          <a:xfrm>
            <a:off x="6530882" y="4402813"/>
            <a:ext cx="2303952" cy="1812925"/>
          </a:xfrm>
          <a:prstGeom prst="rect">
            <a:avLst/>
          </a:prstGeom>
          <a:noFill/>
        </p:spPr>
      </p:pic>
      <p:sp>
        <p:nvSpPr>
          <p:cNvPr id="11" name="Rectangle 10"/>
          <p:cNvSpPr/>
          <p:nvPr/>
        </p:nvSpPr>
        <p:spPr>
          <a:xfrm>
            <a:off x="6861625" y="1160422"/>
            <a:ext cx="1368067" cy="369332"/>
          </a:xfrm>
          <a:prstGeom prst="rect">
            <a:avLst/>
          </a:prstGeom>
        </p:spPr>
        <p:txBody>
          <a:bodyPr wrap="none">
            <a:spAutoFit/>
          </a:bodyPr>
          <a:lstStyle/>
          <a:p>
            <a:r>
              <a:rPr lang="en-US" dirty="0"/>
              <a:t>Environment</a:t>
            </a:r>
          </a:p>
        </p:txBody>
      </p:sp>
      <p:sp>
        <p:nvSpPr>
          <p:cNvPr id="12" name="Rectangle 11"/>
          <p:cNvSpPr/>
          <p:nvPr/>
        </p:nvSpPr>
        <p:spPr>
          <a:xfrm>
            <a:off x="7278180" y="4023082"/>
            <a:ext cx="727122" cy="369332"/>
          </a:xfrm>
          <a:prstGeom prst="rect">
            <a:avLst/>
          </a:prstGeom>
        </p:spPr>
        <p:txBody>
          <a:bodyPr wrap="none">
            <a:spAutoFit/>
          </a:bodyPr>
          <a:lstStyle/>
          <a:p>
            <a:r>
              <a:rPr lang="en-US" dirty="0"/>
              <a:t>Policy</a:t>
            </a:r>
          </a:p>
        </p:txBody>
      </p:sp>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6" name="Rectangle 15"/>
              <p:cNvSpPr/>
              <p:nvPr/>
            </p:nvSpPr>
            <p:spPr>
              <a:xfrm>
                <a:off x="5779493" y="275541"/>
                <a:ext cx="1643783" cy="369332"/>
              </a:xfrm>
              <a:prstGeom prst="rect">
                <a:avLst/>
              </a:prstGeom>
            </p:spPr>
            <p:txBody>
              <a:bodyPr wrap="none">
                <a:spAutoFit/>
              </a:bodyPr>
              <a:lstStyle/>
              <a:p>
                <a:pPr>
                  <a:spcBef>
                    <a:spcPct val="50000"/>
                  </a:spcBef>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=0.1,</m:t>
                      </m:r>
                      <m:r>
                        <a:rPr lang="en-US" b="0" i="1" smtClean="0">
                          <a:solidFill>
                            <a:schemeClr val="accent1"/>
                          </a:solidFill>
                          <a:latin typeface="Cambria Math" panose="02040503050406030204" pitchFamily="18" charset="0"/>
                        </a:rPr>
                        <m:t>𝛾</m:t>
                      </m:r>
                      <m:r>
                        <a:rPr lang="en-US" b="0" i="1" smtClean="0">
                          <a:solidFill>
                            <a:schemeClr val="accent1"/>
                          </a:solidFill>
                          <a:latin typeface="Cambria Math" panose="02040503050406030204" pitchFamily="18" charset="0"/>
                        </a:rPr>
                        <m:t>=1</m:t>
                      </m:r>
                    </m:oMath>
                  </m:oMathPara>
                </a14:m>
                <a:endParaRPr lang="en-US" dirty="0">
                  <a:solidFill>
                    <a:schemeClr val="accent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5779493" y="275541"/>
                <a:ext cx="1643783" cy="369332"/>
              </a:xfrm>
              <a:prstGeom prst="rect">
                <a:avLst/>
              </a:prstGeom>
              <a:blipFill rotWithShape="0">
                <a:blip r:embed="rId7"/>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32783" y="204047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32783" y="2040478"/>
                <a:ext cx="1438022" cy="369332"/>
              </a:xfrm>
              <a:prstGeom prst="rect">
                <a:avLst/>
              </a:prstGeom>
              <a:blipFill rotWithShape="0">
                <a:blip r:embed="rId8"/>
                <a:stretch>
                  <a:fillRect l="-3390" t="-10000" r="-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1602" y="2357772"/>
                <a:ext cx="2372701"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t>
                </a:r>
                <a:r>
                  <a:rPr lang="en-US" dirty="0" smtClean="0"/>
                  <a:t>action=tright</a:t>
                </a:r>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301602" y="2357772"/>
                <a:ext cx="2372701" cy="369332"/>
              </a:xfrm>
              <a:prstGeom prst="rect">
                <a:avLst/>
              </a:prstGeom>
              <a:blipFill rotWithShape="0">
                <a:blip r:embed="rId9"/>
                <a:stretch>
                  <a:fillRect t="-10000" r="-179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31362" y="269791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31362" y="2697918"/>
                <a:ext cx="3754041" cy="369332"/>
              </a:xfrm>
              <a:prstGeom prst="rect">
                <a:avLst/>
              </a:prstGeom>
              <a:blipFill rotWithShape="0">
                <a:blip r:embed="rId10"/>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01602" y="2997765"/>
                <a:ext cx="2372701"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t>
                </a:r>
                <a:r>
                  <a:rPr lang="en-US" dirty="0" smtClean="0"/>
                  <a:t>action=tright</a:t>
                </a:r>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301602" y="2997765"/>
                <a:ext cx="2372701" cy="369332"/>
              </a:xfrm>
              <a:prstGeom prst="rect">
                <a:avLst/>
              </a:prstGeom>
              <a:blipFill rotWithShape="0">
                <a:blip r:embed="rId11"/>
                <a:stretch>
                  <a:fillRect t="-10000" r="-179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31362" y="333791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31362" y="3337911"/>
                <a:ext cx="3748590" cy="369332"/>
              </a:xfrm>
              <a:prstGeom prst="rect">
                <a:avLst/>
              </a:prstGeom>
              <a:blipFill rotWithShape="0">
                <a:blip r:embed="rId12"/>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642387" y="643040"/>
                <a:ext cx="3917996" cy="376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𝛼</m:t>
                          </m:r>
                        </m:e>
                      </m:d>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𝑟</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𝛾</m:t>
                      </m:r>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𝑠</m:t>
                              </m:r>
                            </m:e>
                            <m:sup>
                              <m:r>
                                <a:rPr lang="en-US" b="0" i="1" smtClean="0">
                                  <a:solidFill>
                                    <a:schemeClr val="accent1"/>
                                  </a:solidFill>
                                  <a:latin typeface="Cambria Math" panose="02040503050406030204" pitchFamily="18" charset="0"/>
                                </a:rPr>
                                <m:t>′</m:t>
                              </m:r>
                            </m:sup>
                          </m:sSup>
                        </m:e>
                      </m:d>
                      <m:r>
                        <a:rPr lang="en-US" b="0" i="1" smtClean="0">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4642387" y="643040"/>
                <a:ext cx="3917996" cy="376770"/>
              </a:xfrm>
              <a:prstGeom prst="rect">
                <a:avLst/>
              </a:prstGeom>
              <a:blipFill rotWithShape="0">
                <a:blip r:embed="rId13"/>
                <a:stretch>
                  <a:fillRect t="-1613"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01602" y="3686112"/>
                <a:ext cx="2372701"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t>
                </a:r>
                <a:r>
                  <a:rPr lang="en-US" dirty="0" smtClean="0"/>
                  <a:t>action=tright</a:t>
                </a:r>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301602" y="3686112"/>
                <a:ext cx="2372701" cy="369332"/>
              </a:xfrm>
              <a:prstGeom prst="rect">
                <a:avLst/>
              </a:prstGeom>
              <a:blipFill rotWithShape="0">
                <a:blip r:embed="rId14"/>
                <a:stretch>
                  <a:fillRect t="-10000" r="-179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31363" y="405544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431363" y="4055444"/>
                <a:ext cx="3748590" cy="369332"/>
              </a:xfrm>
              <a:prstGeom prst="rect">
                <a:avLst/>
              </a:prstGeom>
              <a:blipFill rotWithShape="0">
                <a:blip r:embed="rId15"/>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31362" y="5375511"/>
                <a:ext cx="3564989" cy="8603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𝑈</m:t>
                          </m:r>
                        </m:e>
                      </m:acc>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3,1</m:t>
                              </m:r>
                            </m:e>
                          </m:d>
                        </m:e>
                      </m:d>
                      <m:r>
                        <a:rPr lang="en-US" b="0" i="1" smtClean="0">
                          <a:latin typeface="Cambria Math" panose="02040503050406030204" pitchFamily="18" charset="0"/>
                        </a:rPr>
                        <m:t>=0.9∗0+0.1∗</m:t>
                      </m:r>
                      <m:d>
                        <m:dPr>
                          <m:ctrlPr>
                            <a:rPr lang="en-US" b="0" i="1" smtClean="0">
                              <a:latin typeface="Cambria Math" panose="02040503050406030204" pitchFamily="18" charset="0"/>
                            </a:rPr>
                          </m:ctrlPr>
                        </m:dPr>
                        <m:e>
                          <m:r>
                            <a:rPr lang="en-US" b="0" i="1" smtClean="0">
                              <a:latin typeface="Cambria Math" panose="02040503050406030204" pitchFamily="18" charset="0"/>
                            </a:rPr>
                            <m:t>−0.01+0</m:t>
                          </m:r>
                        </m:e>
                      </m:d>
                      <m:r>
                        <a:rPr lang="en-US" b="0" i="1" smtClean="0">
                          <a:latin typeface="Cambria Math" panose="02040503050406030204" pitchFamily="18" charset="0"/>
                        </a:rPr>
                        <m:t>=−0.001</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431362" y="5375511"/>
                <a:ext cx="3564989" cy="860300"/>
              </a:xfrm>
              <a:prstGeom prst="rect">
                <a:avLst/>
              </a:prstGeom>
              <a:blipFill rotWithShape="0">
                <a:blip r:embed="rId16"/>
                <a:stretch>
                  <a:fillRect t="-4965" b="-2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301602" y="4373746"/>
                <a:ext cx="2372701"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t>
                </a:r>
                <a:r>
                  <a:rPr lang="en-US" dirty="0" smtClean="0"/>
                  <a:t>action=tright</a:t>
                </a:r>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301602" y="4373746"/>
                <a:ext cx="2372701" cy="369332"/>
              </a:xfrm>
              <a:prstGeom prst="rect">
                <a:avLst/>
              </a:prstGeom>
              <a:blipFill rotWithShape="0">
                <a:blip r:embed="rId17"/>
                <a:stretch>
                  <a:fillRect t="-8197" r="-1795"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31364" y="4735518"/>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431364" y="4735518"/>
                <a:ext cx="3748590" cy="369332"/>
              </a:xfrm>
              <a:prstGeom prst="rect">
                <a:avLst/>
              </a:prstGeom>
              <a:blipFill rotWithShape="0">
                <a:blip r:embed="rId18"/>
                <a:stretch>
                  <a:fillRect l="-1463"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9632113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1</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199" y="1219200"/>
                <a:ext cx="5971057" cy="4937760"/>
              </a:xfrm>
            </p:spPr>
            <p:txBody>
              <a:bodyPr/>
              <a:lstStyle/>
              <a:p>
                <a:r>
                  <a:rPr lang="en-US" dirty="0" smtClean="0"/>
                  <a:t>After the first trial, what is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𝑈</m:t>
                        </m:r>
                      </m:e>
                    </m:acc>
                    <m:d>
                      <m:dPr>
                        <m:ctrlPr>
                          <a:rPr lang="en-US" i="1">
                            <a:latin typeface="Cambria Math" panose="02040503050406030204" pitchFamily="18" charset="0"/>
                          </a:rPr>
                        </m:ctrlPr>
                      </m:dPr>
                      <m:e>
                        <m:d>
                          <m:dPr>
                            <m:ctrlPr>
                              <a:rPr lang="en-US" i="1">
                                <a:latin typeface="Cambria Math" panose="02040503050406030204" pitchFamily="18" charset="0"/>
                              </a:rPr>
                            </m:ctrlPr>
                          </m:dPr>
                          <m:e>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1</m:t>
                            </m:r>
                          </m:e>
                        </m:d>
                      </m:e>
                    </m:d>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199" y="1219200"/>
                <a:ext cx="5971057" cy="4937760"/>
              </a:xfrm>
              <a:blipFill rotWithShape="0">
                <a:blip r:embed="rId2"/>
                <a:stretch>
                  <a:fillRect l="-1020" t="-7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59</a:t>
            </a:fld>
            <a:endParaRPr lang="en-US" dirty="0"/>
          </a:p>
        </p:txBody>
      </p:sp>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mc:AlternateContent xmlns:mc="http://schemas.openxmlformats.org/markup-compatibility/2006" xmlns:a14="http://schemas.microsoft.com/office/drawing/2010/main">
        <mc:Choice Requires="a14">
          <p:sp>
            <p:nvSpPr>
              <p:cNvPr id="12" name="Rectangle 11"/>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4"/>
                <a:stretch>
                  <a:fillRect l="-3390" t="-10000" r="-847" b="-26667"/>
                </a:stretch>
              </a:blipFill>
            </p:spPr>
            <p:txBody>
              <a:bodyPr/>
              <a:lstStyle/>
              <a:p>
                <a:r>
                  <a:rPr lang="en-US">
                    <a:noFill/>
                  </a:rPr>
                  <a:t> </a:t>
                </a:r>
              </a:p>
            </p:txBody>
          </p:sp>
        </mc:Fallback>
      </mc:AlternateContent>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7" name="Rectangle 16"/>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7"/>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8"/>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9"/>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0"/>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1"/>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12"/>
                <a:stretch>
                  <a:fillRect l="-1463"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23463" y="4072840"/>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723463" y="4072840"/>
                <a:ext cx="5015989" cy="369332"/>
              </a:xfrm>
              <a:prstGeom prst="rect">
                <a:avLst/>
              </a:prstGeom>
              <a:blipFill rotWithShape="0">
                <a:blip r:embed="rId1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53225" y="4434612"/>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853225" y="4434612"/>
                <a:ext cx="3748590" cy="369332"/>
              </a:xfrm>
              <a:prstGeom prst="rect">
                <a:avLst/>
              </a:prstGeom>
              <a:blipFill rotWithShape="0">
                <a:blip r:embed="rId14"/>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723463" y="4786497"/>
                <a:ext cx="4612032"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=(4,1)</m:t>
                    </m:r>
                  </m:oMath>
                </a14:m>
                <a:r>
                  <a:rPr lang="en-US" dirty="0"/>
                  <a:t> action=tup (try going up)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723463" y="4786497"/>
                <a:ext cx="4612032" cy="369332"/>
              </a:xfrm>
              <a:prstGeom prst="rect">
                <a:avLst/>
              </a:prstGeom>
              <a:blipFill rotWithShape="0">
                <a:blip r:embed="rId1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853227" y="5127340"/>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oMath>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853227" y="5127340"/>
                <a:ext cx="3748590" cy="369332"/>
              </a:xfrm>
              <a:prstGeom prst="rect">
                <a:avLst/>
              </a:prstGeom>
              <a:blipFill rotWithShape="0">
                <a:blip r:embed="rId17"/>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33658" y="5511396"/>
                <a:ext cx="5282280"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=(4,2)</m:t>
                    </m:r>
                  </m:oMath>
                </a14:m>
                <a:r>
                  <a:rPr lang="en-US" dirty="0" smtClean="0"/>
                  <a:t> No action available. Reward</a:t>
                </a:r>
                <a14:m>
                  <m:oMath xmlns:m="http://schemas.openxmlformats.org/officeDocument/2006/math">
                    <m:r>
                      <a:rPr lang="en-US" b="0" i="1" smtClean="0">
                        <a:latin typeface="Cambria Math" panose="02040503050406030204" pitchFamily="18" charset="0"/>
                      </a:rPr>
                      <m:t>=−1</m:t>
                    </m:r>
                  </m:oMath>
                </a14:m>
                <a:r>
                  <a:rPr lang="en-US" dirty="0" smtClean="0"/>
                  <a:t>; Terminate</a:t>
                </a:r>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733658" y="5511396"/>
                <a:ext cx="5282280" cy="369332"/>
              </a:xfrm>
              <a:prstGeom prst="rect">
                <a:avLst/>
              </a:prstGeom>
              <a:blipFill rotWithShape="0">
                <a:blip r:embed="rId18"/>
                <a:stretch>
                  <a:fillRect t="-8197" r="-231" b="-24590"/>
                </a:stretch>
              </a:blipFill>
            </p:spPr>
            <p:txBody>
              <a:bodyPr/>
              <a:lstStyle/>
              <a:p>
                <a:r>
                  <a:rPr lang="en-US">
                    <a:noFill/>
                  </a:rPr>
                  <a:t> </a:t>
                </a:r>
              </a:p>
            </p:txBody>
          </p:sp>
        </mc:Fallback>
      </mc:AlternateContent>
      <p:sp>
        <p:nvSpPr>
          <p:cNvPr id="7" name="TextBox 6"/>
          <p:cNvSpPr txBox="1"/>
          <p:nvPr/>
        </p:nvSpPr>
        <p:spPr>
          <a:xfrm>
            <a:off x="886752" y="5916712"/>
            <a:ext cx="3411831" cy="369332"/>
          </a:xfrm>
          <a:prstGeom prst="rect">
            <a:avLst/>
          </a:prstGeom>
          <a:noFill/>
        </p:spPr>
        <p:txBody>
          <a:bodyPr wrap="none" rtlCol="0">
            <a:spAutoFit/>
          </a:bodyPr>
          <a:lstStyle/>
          <a:p>
            <a:r>
              <a:rPr lang="en-US" dirty="0" smtClean="0"/>
              <a:t>A: -0.001; B: -0.01; C: -1; D: -1.001</a:t>
            </a:r>
            <a:endParaRPr lang="en-US" dirty="0"/>
          </a:p>
        </p:txBody>
      </p:sp>
      <mc:AlternateContent xmlns:mc="http://schemas.openxmlformats.org/markup-compatibility/2006" xmlns:a14="http://schemas.microsoft.com/office/drawing/2010/main">
        <mc:Choice Requires="a14">
          <p:sp>
            <p:nvSpPr>
              <p:cNvPr id="27" name="Rectangle 26"/>
              <p:cNvSpPr/>
              <p:nvPr/>
            </p:nvSpPr>
            <p:spPr>
              <a:xfrm>
                <a:off x="5779493" y="275541"/>
                <a:ext cx="1643783" cy="369332"/>
              </a:xfrm>
              <a:prstGeom prst="rect">
                <a:avLst/>
              </a:prstGeom>
            </p:spPr>
            <p:txBody>
              <a:bodyPr wrap="none">
                <a:spAutoFit/>
              </a:bodyPr>
              <a:lstStyle/>
              <a:p>
                <a:pPr>
                  <a:spcBef>
                    <a:spcPct val="50000"/>
                  </a:spcBef>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=0.1,</m:t>
                      </m:r>
                      <m:r>
                        <a:rPr lang="en-US" b="0" i="1" smtClean="0">
                          <a:solidFill>
                            <a:schemeClr val="accent1"/>
                          </a:solidFill>
                          <a:latin typeface="Cambria Math" panose="02040503050406030204" pitchFamily="18" charset="0"/>
                        </a:rPr>
                        <m:t>𝛾</m:t>
                      </m:r>
                      <m:r>
                        <a:rPr lang="en-US" b="0" i="1" smtClean="0">
                          <a:solidFill>
                            <a:schemeClr val="accent1"/>
                          </a:solidFill>
                          <a:latin typeface="Cambria Math" panose="02040503050406030204" pitchFamily="18" charset="0"/>
                        </a:rPr>
                        <m:t>=1</m:t>
                      </m:r>
                    </m:oMath>
                  </m:oMathPara>
                </a14:m>
                <a:endParaRPr lang="en-US" dirty="0">
                  <a:solidFill>
                    <a:schemeClr val="accent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5779493" y="275541"/>
                <a:ext cx="1643783" cy="369332"/>
              </a:xfrm>
              <a:prstGeom prst="rect">
                <a:avLst/>
              </a:prstGeom>
              <a:blipFill rotWithShape="0">
                <a:blip r:embed="rId19"/>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642387" y="643040"/>
                <a:ext cx="3917996" cy="376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𝛼</m:t>
                          </m:r>
                        </m:e>
                      </m:d>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𝑟</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𝛾</m:t>
                      </m:r>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𝑠</m:t>
                              </m:r>
                            </m:e>
                            <m:sup>
                              <m:r>
                                <a:rPr lang="en-US" b="0" i="1" smtClean="0">
                                  <a:solidFill>
                                    <a:schemeClr val="accent1"/>
                                  </a:solidFill>
                                  <a:latin typeface="Cambria Math" panose="02040503050406030204" pitchFamily="18" charset="0"/>
                                </a:rPr>
                                <m:t>′</m:t>
                              </m:r>
                            </m:sup>
                          </m:sSup>
                        </m:e>
                      </m:d>
                      <m:r>
                        <a:rPr lang="en-US" b="0" i="1" smtClean="0">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4642387" y="643040"/>
                <a:ext cx="3917996" cy="376770"/>
              </a:xfrm>
              <a:prstGeom prst="rect">
                <a:avLst/>
              </a:prstGeom>
              <a:blipFill rotWithShape="0">
                <a:blip r:embed="rId20"/>
                <a:stretch>
                  <a:fillRect t="-1613" b="-14516"/>
                </a:stretch>
              </a:blipFill>
            </p:spPr>
            <p:txBody>
              <a:bodyPr/>
              <a:lstStyle/>
              <a:p>
                <a:r>
                  <a:rPr lang="en-US">
                    <a:noFill/>
                  </a:rPr>
                  <a:t> </a:t>
                </a:r>
              </a:p>
            </p:txBody>
          </p:sp>
        </mc:Fallback>
      </mc:AlternateContent>
    </p:spTree>
    <p:extLst>
      <p:ext uri="{BB962C8B-B14F-4D97-AF65-F5344CB8AC3E}">
        <p14:creationId xmlns:p14="http://schemas.microsoft.com/office/powerpoint/2010/main" val="24962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Reinforcement Learning</a:t>
            </a:r>
          </a:p>
        </p:txBody>
      </p:sp>
      <p:sp>
        <p:nvSpPr>
          <p:cNvPr id="3" name="Content Placeholder 2"/>
          <p:cNvSpPr>
            <a:spLocks noGrp="1"/>
          </p:cNvSpPr>
          <p:nvPr>
            <p:ph sz="quarter" idx="1"/>
          </p:nvPr>
        </p:nvSpPr>
        <p:spPr>
          <a:xfrm>
            <a:off x="457200" y="1219200"/>
            <a:ext cx="4041494" cy="4937760"/>
          </a:xfrm>
        </p:spPr>
        <p:txBody>
          <a:bodyPr>
            <a:normAutofit fontScale="92500" lnSpcReduction="10000"/>
          </a:bodyPr>
          <a:lstStyle/>
          <a:p>
            <a:r>
              <a:rPr lang="en-US" dirty="0"/>
              <a:t>The agents can ”sense” the environment (it knows the state) and has goals</a:t>
            </a:r>
          </a:p>
          <a:p>
            <a:endParaRPr lang="en-US" dirty="0" smtClean="0"/>
          </a:p>
          <a:p>
            <a:r>
              <a:rPr lang="en-US" dirty="0" smtClean="0"/>
              <a:t>Learning </a:t>
            </a:r>
            <a:r>
              <a:rPr lang="en-US" dirty="0"/>
              <a:t>from interaction with the </a:t>
            </a:r>
            <a:r>
              <a:rPr lang="en-US" dirty="0" smtClean="0"/>
              <a:t>environment</a:t>
            </a:r>
          </a:p>
          <a:p>
            <a:pPr lvl="1"/>
            <a:r>
              <a:rPr lang="en-US" dirty="0"/>
              <a:t>Trial and error search</a:t>
            </a:r>
          </a:p>
          <a:p>
            <a:pPr lvl="1"/>
            <a:r>
              <a:rPr lang="en-US" dirty="0"/>
              <a:t>(Delayed) Rewards (Advisory signals ≠ errors signals)</a:t>
            </a:r>
          </a:p>
          <a:p>
            <a:pPr lvl="1"/>
            <a:r>
              <a:rPr lang="en-US" dirty="0"/>
              <a:t>What actions to </a:t>
            </a:r>
            <a:r>
              <a:rPr lang="en-US" dirty="0" smtClean="0"/>
              <a:t>take</a:t>
            </a:r>
          </a:p>
          <a:p>
            <a:pPr lvl="2"/>
            <a:r>
              <a:rPr lang="en-US" dirty="0" smtClean="0"/>
              <a:t>Exploration-Exploitation </a:t>
            </a:r>
            <a:r>
              <a:rPr lang="en-US" dirty="0"/>
              <a:t>dilemma</a:t>
            </a:r>
          </a:p>
          <a:p>
            <a:pPr lvl="1"/>
            <a:endParaRPr lang="en-US" dirty="0"/>
          </a:p>
          <a:p>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a:t>
            </a:fld>
            <a:endParaRPr lang="en-US" dirty="0"/>
          </a:p>
        </p:txBody>
      </p:sp>
      <p:pic>
        <p:nvPicPr>
          <p:cNvPr id="7" name="Picture 6"/>
          <p:cNvPicPr>
            <a:picLocks noChangeAspect="1"/>
          </p:cNvPicPr>
          <p:nvPr/>
        </p:nvPicPr>
        <p:blipFill>
          <a:blip r:embed="rId2"/>
          <a:stretch>
            <a:fillRect/>
          </a:stretch>
        </p:blipFill>
        <p:spPr>
          <a:xfrm>
            <a:off x="4498694" y="1482802"/>
            <a:ext cx="4310098" cy="4310098"/>
          </a:xfrm>
          <a:prstGeom prst="rect">
            <a:avLst/>
          </a:prstGeom>
        </p:spPr>
      </p:pic>
    </p:spTree>
    <p:extLst>
      <p:ext uri="{BB962C8B-B14F-4D97-AF65-F5344CB8AC3E}">
        <p14:creationId xmlns:p14="http://schemas.microsoft.com/office/powerpoint/2010/main" val="4267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1</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199" y="1219200"/>
                <a:ext cx="5971057" cy="4937760"/>
              </a:xfrm>
            </p:spPr>
            <p:txBody>
              <a:bodyPr/>
              <a:lstStyle/>
              <a:p>
                <a:r>
                  <a:rPr lang="en-US" dirty="0" smtClean="0"/>
                  <a:t>After the first trial, what is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𝑈</m:t>
                        </m:r>
                      </m:e>
                    </m:acc>
                    <m:d>
                      <m:dPr>
                        <m:ctrlPr>
                          <a:rPr lang="en-US" i="1">
                            <a:latin typeface="Cambria Math" panose="02040503050406030204" pitchFamily="18" charset="0"/>
                          </a:rPr>
                        </m:ctrlPr>
                      </m:dPr>
                      <m:e>
                        <m:d>
                          <m:dPr>
                            <m:ctrlPr>
                              <a:rPr lang="en-US" i="1">
                                <a:latin typeface="Cambria Math" panose="02040503050406030204" pitchFamily="18" charset="0"/>
                              </a:rPr>
                            </m:ctrlPr>
                          </m:dPr>
                          <m:e>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1</m:t>
                            </m:r>
                          </m:e>
                        </m:d>
                      </m:e>
                    </m:d>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199" y="1219200"/>
                <a:ext cx="5971057" cy="4937760"/>
              </a:xfrm>
              <a:blipFill rotWithShape="0">
                <a:blip r:embed="rId2"/>
                <a:stretch>
                  <a:fillRect l="-1020" t="-7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60</a:t>
            </a:fld>
            <a:endParaRPr lang="en-US" dirty="0"/>
          </a:p>
        </p:txBody>
      </p:sp>
      <p:sp>
        <p:nvSpPr>
          <p:cNvPr id="9" name="Rectangle 8"/>
          <p:cNvSpPr/>
          <p:nvPr/>
        </p:nvSpPr>
        <p:spPr>
          <a:xfrm>
            <a:off x="6861625" y="1160422"/>
            <a:ext cx="1368067" cy="369332"/>
          </a:xfrm>
          <a:prstGeom prst="rect">
            <a:avLst/>
          </a:prstGeom>
        </p:spPr>
        <p:txBody>
          <a:bodyPr wrap="none">
            <a:spAutoFit/>
          </a:bodyPr>
          <a:lstStyle/>
          <a:p>
            <a:r>
              <a:rPr lang="en-US" dirty="0"/>
              <a:t>Environment</a:t>
            </a:r>
          </a:p>
        </p:txBody>
      </p:sp>
      <p:sp>
        <p:nvSpPr>
          <p:cNvPr id="10" name="Rectangle 9"/>
          <p:cNvSpPr/>
          <p:nvPr/>
        </p:nvSpPr>
        <p:spPr>
          <a:xfrm>
            <a:off x="7278180" y="4023082"/>
            <a:ext cx="727122" cy="369332"/>
          </a:xfrm>
          <a:prstGeom prst="rect">
            <a:avLst/>
          </a:prstGeom>
        </p:spPr>
        <p:txBody>
          <a:bodyPr wrap="none">
            <a:spAutoFit/>
          </a:bodyPr>
          <a:lstStyle/>
          <a:p>
            <a:r>
              <a:rPr lang="en-US" dirty="0"/>
              <a:t>Policy</a:t>
            </a:r>
          </a:p>
        </p:txBody>
      </p:sp>
      <mc:AlternateContent xmlns:mc="http://schemas.openxmlformats.org/markup-compatibility/2006" xmlns:a14="http://schemas.microsoft.com/office/drawing/2010/main">
        <mc:Choice Requires="a14">
          <p:sp>
            <p:nvSpPr>
              <p:cNvPr id="12" name="Rectangle 11"/>
              <p:cNvSpPr/>
              <p:nvPr/>
            </p:nvSpPr>
            <p:spPr>
              <a:xfrm>
                <a:off x="1154646" y="1705468"/>
                <a:ext cx="1438022" cy="369332"/>
              </a:xfrm>
              <a:prstGeom prst="rect">
                <a:avLst/>
              </a:prstGeom>
            </p:spPr>
            <p:txBody>
              <a:bodyPr wrap="none">
                <a:spAutoFit/>
              </a:bodyPr>
              <a:lstStyle/>
              <a:p>
                <a:r>
                  <a:rPr lang="en-US" dirty="0"/>
                  <a:t>Start at </a:t>
                </a:r>
                <a14:m>
                  <m:oMath xmlns:m="http://schemas.openxmlformats.org/officeDocument/2006/math">
                    <m:r>
                      <a:rPr lang="en-US" i="1" dirty="0">
                        <a:latin typeface="Cambria Math" panose="02040503050406030204" pitchFamily="18" charset="0"/>
                      </a:rPr>
                      <m:t>(1,1)</m:t>
                    </m:r>
                  </m:oMath>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154646" y="1705468"/>
                <a:ext cx="1438022" cy="369332"/>
              </a:xfrm>
              <a:prstGeom prst="rect">
                <a:avLst/>
              </a:prstGeom>
              <a:blipFill rotWithShape="0">
                <a:blip r:embed="rId4"/>
                <a:stretch>
                  <a:fillRect l="-3390" t="-10000" r="-847" b="-26667"/>
                </a:stretch>
              </a:blipFill>
            </p:spPr>
            <p:txBody>
              <a:bodyPr/>
              <a:lstStyle/>
              <a:p>
                <a:r>
                  <a:rPr lang="en-US">
                    <a:noFill/>
                  </a:rPr>
                  <a:t> </a:t>
                </a:r>
              </a:p>
            </p:txBody>
          </p:sp>
        </mc:Fallback>
      </mc:AlternateContent>
      <p:grpSp>
        <p:nvGrpSpPr>
          <p:cNvPr id="13" name="Group 12"/>
          <p:cNvGrpSpPr/>
          <p:nvPr/>
        </p:nvGrpSpPr>
        <p:grpSpPr>
          <a:xfrm>
            <a:off x="6282068" y="1525285"/>
            <a:ext cx="2581229" cy="2573212"/>
            <a:chOff x="748617" y="3058191"/>
            <a:chExt cx="3256079" cy="3245966"/>
          </a:xfrm>
        </p:grpSpPr>
        <p:pic>
          <p:nvPicPr>
            <p:cNvPr id="14" name="Picture 13"/>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mc:AlternateContent xmlns:mc="http://schemas.openxmlformats.org/markup-compatibility/2006" xmlns:a14="http://schemas.microsoft.com/office/drawing/2010/main">
        <mc:Choice Requires="a14">
          <p:sp>
            <p:nvSpPr>
              <p:cNvPr id="17" name="Rectangle 16"/>
              <p:cNvSpPr/>
              <p:nvPr/>
            </p:nvSpPr>
            <p:spPr>
              <a:xfrm>
                <a:off x="723465" y="202276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=(1,1)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723465" y="2022762"/>
                <a:ext cx="5015989" cy="369332"/>
              </a:xfrm>
              <a:prstGeom prst="rect">
                <a:avLst/>
              </a:prstGeom>
              <a:blipFill rotWithShape="0">
                <a:blip r:embed="rId7"/>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53225" y="2362908"/>
                <a:ext cx="3754041" cy="369332"/>
              </a:xfrm>
              <a:prstGeom prst="rect">
                <a:avLst/>
              </a:prstGeom>
            </p:spPr>
            <p:txBody>
              <a:bodyPr wrap="none">
                <a:spAutoFit/>
              </a:bodyPr>
              <a:lstStyle/>
              <a:p>
                <a:r>
                  <a:rPr lang="en-US" dirty="0" smtClean="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853225" y="2362908"/>
                <a:ext cx="3754041" cy="369332"/>
              </a:xfrm>
              <a:prstGeom prst="rect">
                <a:avLst/>
              </a:prstGeom>
              <a:blipFill rotWithShape="0">
                <a:blip r:embed="rId8"/>
                <a:stretch>
                  <a:fillRect l="-1461"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23465" y="2662755"/>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723465" y="2662755"/>
                <a:ext cx="5015989" cy="369332"/>
              </a:xfrm>
              <a:prstGeom prst="rect">
                <a:avLst/>
              </a:prstGeom>
              <a:blipFill rotWithShape="0">
                <a:blip r:embed="rId9"/>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853225" y="3002901"/>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smtClean="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853225" y="3002901"/>
                <a:ext cx="3748590" cy="369332"/>
              </a:xfrm>
              <a:prstGeom prst="rect">
                <a:avLst/>
              </a:prstGeom>
              <a:blipFill rotWithShape="0">
                <a:blip r:embed="rId10"/>
                <a:stretch>
                  <a:fillRect l="-146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23464" y="3342942"/>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=(2,1)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723464" y="3342942"/>
                <a:ext cx="5015989" cy="369332"/>
              </a:xfrm>
              <a:prstGeom prst="rect">
                <a:avLst/>
              </a:prstGeom>
              <a:blipFill rotWithShape="0">
                <a:blip r:embed="rId11"/>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853225" y="3712274"/>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a:latin typeface="Cambria Math" panose="02040503050406030204" pitchFamily="18" charset="0"/>
                      </a:rPr>
                      <m:t>)</m:t>
                    </m:r>
                  </m:oMath>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853225" y="3712274"/>
                <a:ext cx="3748590" cy="369332"/>
              </a:xfrm>
              <a:prstGeom prst="rect">
                <a:avLst/>
              </a:prstGeom>
              <a:blipFill rotWithShape="0">
                <a:blip r:embed="rId12"/>
                <a:stretch>
                  <a:fillRect l="-1463"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723463" y="4072840"/>
                <a:ext cx="5015989"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=(3,1)</m:t>
                    </m:r>
                  </m:oMath>
                </a14:m>
                <a:r>
                  <a:rPr lang="en-US" dirty="0"/>
                  <a:t> action=</a:t>
                </a:r>
                <a:r>
                  <a:rPr lang="en-US" dirty="0" err="1"/>
                  <a:t>tright</a:t>
                </a:r>
                <a:r>
                  <a:rPr lang="en-US" dirty="0"/>
                  <a:t> (try going right)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723463" y="4072840"/>
                <a:ext cx="5015989" cy="369332"/>
              </a:xfrm>
              <a:prstGeom prst="rect">
                <a:avLst/>
              </a:prstGeom>
              <a:blipFill rotWithShape="0">
                <a:blip r:embed="rId13"/>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53225" y="4434612"/>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1</m:t>
                    </m:r>
                    <m:r>
                      <a:rPr lang="en-US" i="1" dirty="0" smtClean="0">
                        <a:latin typeface="Cambria Math" panose="02040503050406030204" pitchFamily="18" charset="0"/>
                      </a:rPr>
                      <m:t>)</m:t>
                    </m:r>
                  </m:oMath>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853225" y="4434612"/>
                <a:ext cx="3748590" cy="369332"/>
              </a:xfrm>
              <a:prstGeom prst="rect">
                <a:avLst/>
              </a:prstGeom>
              <a:blipFill rotWithShape="0">
                <a:blip r:embed="rId14"/>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723463" y="4786497"/>
                <a:ext cx="4612032" cy="369332"/>
              </a:xfrm>
              <a:prstGeom prst="rect">
                <a:avLst/>
              </a:prstGeom>
            </p:spPr>
            <p:txBody>
              <a:bodyPr wrap="none">
                <a:spAutoFit/>
              </a:bodyPr>
              <a:lstStyle/>
              <a:p>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=(4,1)</m:t>
                    </m:r>
                  </m:oMath>
                </a14:m>
                <a:r>
                  <a:rPr lang="en-US" dirty="0"/>
                  <a:t> action=tup (try going up) based on </a:t>
                </a:r>
                <a14:m>
                  <m:oMath xmlns:m="http://schemas.openxmlformats.org/officeDocument/2006/math">
                    <m:r>
                      <a:rPr lang="en-US" b="0" i="1" smtClean="0">
                        <a:latin typeface="Cambria Math" panose="02040503050406030204" pitchFamily="18" charset="0"/>
                      </a:rPr>
                      <m:t>𝜋</m:t>
                    </m:r>
                  </m:oMath>
                </a14:m>
                <a:endParaRPr lang="en-US" dirty="0"/>
              </a:p>
            </p:txBody>
          </p:sp>
        </mc:Choice>
        <mc:Fallback xmlns="">
          <p:sp>
            <p:nvSpPr>
              <p:cNvPr id="28" name="Rectangle 27"/>
              <p:cNvSpPr>
                <a:spLocks noRot="1" noChangeAspect="1" noMove="1" noResize="1" noEditPoints="1" noAdjustHandles="1" noChangeArrowheads="1" noChangeShapeType="1" noTextEdit="1"/>
              </p:cNvSpPr>
              <p:nvPr/>
            </p:nvSpPr>
            <p:spPr>
              <a:xfrm>
                <a:off x="723463" y="4786497"/>
                <a:ext cx="4612032" cy="369332"/>
              </a:xfrm>
              <a:prstGeom prst="rect">
                <a:avLst/>
              </a:prstGeom>
              <a:blipFill rotWithShape="0">
                <a:blip r:embed="rId1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853227" y="5127340"/>
                <a:ext cx="3748590" cy="369332"/>
              </a:xfrm>
              <a:prstGeom prst="rect">
                <a:avLst/>
              </a:prstGeom>
            </p:spPr>
            <p:txBody>
              <a:bodyPr wrap="none">
                <a:spAutoFit/>
              </a:bodyPr>
              <a:lstStyle/>
              <a:p>
                <a:r>
                  <a:rPr lang="en-US" dirty="0"/>
                  <a:t>Reward</a:t>
                </a:r>
                <a14:m>
                  <m:oMath xmlns:m="http://schemas.openxmlformats.org/officeDocument/2006/math">
                    <m:r>
                      <a:rPr lang="en-US" i="1" dirty="0">
                        <a:latin typeface="Cambria Math" panose="02040503050406030204" pitchFamily="18" charset="0"/>
                      </a:rPr>
                      <m:t>=−0.01</m:t>
                    </m:r>
                  </m:oMath>
                </a14:m>
                <a:r>
                  <a:rPr lang="en-US" dirty="0" smtClean="0"/>
                  <a:t>; End </a:t>
                </a:r>
                <a:r>
                  <a:rPr lang="en-US" dirty="0"/>
                  <a:t>up at </a:t>
                </a:r>
                <a14:m>
                  <m:oMath xmlns:m="http://schemas.openxmlformats.org/officeDocument/2006/math">
                    <m:r>
                      <a:rPr lang="en-US" i="1" dirty="0">
                        <a:latin typeface="Cambria Math" panose="02040503050406030204" pitchFamily="18" charset="0"/>
                      </a:rPr>
                      <m:t>𝑠</m:t>
                    </m:r>
                    <m:r>
                      <a:rPr lang="en-US" b="0" i="1" dirty="0" smtClean="0">
                        <a:latin typeface="Cambria Math" panose="02040503050406030204" pitchFamily="18" charset="0"/>
                      </a:rPr>
                      <m:t>′</m:t>
                    </m:r>
                    <m:r>
                      <a:rPr lang="en-US" i="1" dirty="0">
                        <a:latin typeface="Cambria Math" panose="02040503050406030204" pitchFamily="18" charset="0"/>
                      </a:rPr>
                      <m:t>=(</m:t>
                    </m:r>
                    <m:r>
                      <a:rPr lang="en-US" b="0" i="1" dirty="0" smtClean="0">
                        <a:latin typeface="Cambria Math" panose="02040503050406030204" pitchFamily="18" charset="0"/>
                      </a:rPr>
                      <m:t>4</m:t>
                    </m:r>
                    <m:r>
                      <a:rPr lang="en-US" i="1" dirty="0">
                        <a:latin typeface="Cambria Math" panose="02040503050406030204" pitchFamily="18" charset="0"/>
                      </a:rPr>
                      <m:t>,</m:t>
                    </m:r>
                    <m:r>
                      <a:rPr lang="en-US" b="0" i="1" dirty="0" smtClean="0">
                        <a:latin typeface="Cambria Math" panose="02040503050406030204" pitchFamily="18" charset="0"/>
                      </a:rPr>
                      <m:t>2</m:t>
                    </m:r>
                    <m:r>
                      <a:rPr lang="en-US" i="1" dirty="0">
                        <a:latin typeface="Cambria Math" panose="02040503050406030204" pitchFamily="18" charset="0"/>
                      </a:rPr>
                      <m:t>)</m:t>
                    </m:r>
                  </m:oMath>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853227" y="5127340"/>
                <a:ext cx="3748590" cy="369332"/>
              </a:xfrm>
              <a:prstGeom prst="rect">
                <a:avLst/>
              </a:prstGeom>
              <a:blipFill rotWithShape="0">
                <a:blip r:embed="rId17"/>
                <a:stretch>
                  <a:fillRect l="-146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33658" y="5511396"/>
                <a:ext cx="5282280"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=(4,2)</m:t>
                    </m:r>
                  </m:oMath>
                </a14:m>
                <a:r>
                  <a:rPr lang="en-US" dirty="0" smtClean="0"/>
                  <a:t> No action available. Reward</a:t>
                </a:r>
                <a14:m>
                  <m:oMath xmlns:m="http://schemas.openxmlformats.org/officeDocument/2006/math">
                    <m:r>
                      <a:rPr lang="en-US" b="0" i="1" smtClean="0">
                        <a:latin typeface="Cambria Math" panose="02040503050406030204" pitchFamily="18" charset="0"/>
                      </a:rPr>
                      <m:t>=−1</m:t>
                    </m:r>
                  </m:oMath>
                </a14:m>
                <a:r>
                  <a:rPr lang="en-US" dirty="0" smtClean="0"/>
                  <a:t>; Terminate</a:t>
                </a:r>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733658" y="5511396"/>
                <a:ext cx="5282280" cy="369332"/>
              </a:xfrm>
              <a:prstGeom prst="rect">
                <a:avLst/>
              </a:prstGeom>
              <a:blipFill rotWithShape="0">
                <a:blip r:embed="rId18"/>
                <a:stretch>
                  <a:fillRect t="-8197" r="-231" b="-24590"/>
                </a:stretch>
              </a:blipFill>
            </p:spPr>
            <p:txBody>
              <a:bodyPr/>
              <a:lstStyle/>
              <a:p>
                <a:r>
                  <a:rPr lang="en-US">
                    <a:noFill/>
                  </a:rPr>
                  <a:t> </a:t>
                </a:r>
              </a:p>
            </p:txBody>
          </p:sp>
        </mc:Fallback>
      </mc:AlternateContent>
      <p:sp>
        <p:nvSpPr>
          <p:cNvPr id="7" name="TextBox 6"/>
          <p:cNvSpPr txBox="1"/>
          <p:nvPr/>
        </p:nvSpPr>
        <p:spPr>
          <a:xfrm>
            <a:off x="886752" y="5916712"/>
            <a:ext cx="3411831" cy="369332"/>
          </a:xfrm>
          <a:prstGeom prst="rect">
            <a:avLst/>
          </a:prstGeom>
          <a:noFill/>
        </p:spPr>
        <p:txBody>
          <a:bodyPr wrap="none" rtlCol="0">
            <a:spAutoFit/>
          </a:bodyPr>
          <a:lstStyle/>
          <a:p>
            <a:r>
              <a:rPr lang="en-US" dirty="0" smtClean="0"/>
              <a:t>A: -0.001; B: -0.01; C: -1; D: -1.001</a:t>
            </a:r>
            <a:endParaRPr lang="en-US" dirty="0"/>
          </a:p>
        </p:txBody>
      </p:sp>
      <mc:AlternateContent xmlns:mc="http://schemas.openxmlformats.org/markup-compatibility/2006" xmlns:a14="http://schemas.microsoft.com/office/drawing/2010/main">
        <mc:Choice Requires="a14">
          <p:sp>
            <p:nvSpPr>
              <p:cNvPr id="27" name="Rectangle 26"/>
              <p:cNvSpPr/>
              <p:nvPr/>
            </p:nvSpPr>
            <p:spPr>
              <a:xfrm>
                <a:off x="5779493" y="275541"/>
                <a:ext cx="1643783" cy="369332"/>
              </a:xfrm>
              <a:prstGeom prst="rect">
                <a:avLst/>
              </a:prstGeom>
            </p:spPr>
            <p:txBody>
              <a:bodyPr wrap="none">
                <a:spAutoFit/>
              </a:bodyPr>
              <a:lstStyle/>
              <a:p>
                <a:pPr>
                  <a:spcBef>
                    <a:spcPct val="50000"/>
                  </a:spcBef>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=0.1,</m:t>
                      </m:r>
                      <m:r>
                        <a:rPr lang="en-US" b="0" i="1" smtClean="0">
                          <a:solidFill>
                            <a:schemeClr val="accent1"/>
                          </a:solidFill>
                          <a:latin typeface="Cambria Math" panose="02040503050406030204" pitchFamily="18" charset="0"/>
                        </a:rPr>
                        <m:t>𝛾</m:t>
                      </m:r>
                      <m:r>
                        <a:rPr lang="en-US" b="0" i="1" smtClean="0">
                          <a:solidFill>
                            <a:schemeClr val="accent1"/>
                          </a:solidFill>
                          <a:latin typeface="Cambria Math" panose="02040503050406030204" pitchFamily="18" charset="0"/>
                        </a:rPr>
                        <m:t>=1</m:t>
                      </m:r>
                    </m:oMath>
                  </m:oMathPara>
                </a14:m>
                <a:endParaRPr lang="en-US" dirty="0">
                  <a:solidFill>
                    <a:schemeClr val="accent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5779493" y="275541"/>
                <a:ext cx="1643783" cy="369332"/>
              </a:xfrm>
              <a:prstGeom prst="rect">
                <a:avLst/>
              </a:prstGeom>
              <a:blipFill rotWithShape="0">
                <a:blip r:embed="rId19"/>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642387" y="643040"/>
                <a:ext cx="3917996" cy="376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i="1">
                              <a:solidFill>
                                <a:schemeClr val="accent1"/>
                              </a:solidFill>
                              <a:latin typeface="Cambria Math" panose="02040503050406030204" pitchFamily="18" charset="0"/>
                            </a:rPr>
                          </m:ctrlPr>
                        </m:dPr>
                        <m:e>
                          <m:r>
                            <a:rPr lang="en-US" i="1">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1−</m:t>
                          </m:r>
                          <m:r>
                            <a:rPr lang="en-US" b="0" i="1" smtClean="0">
                              <a:solidFill>
                                <a:schemeClr val="accent1"/>
                              </a:solidFill>
                              <a:latin typeface="Cambria Math" panose="02040503050406030204" pitchFamily="18" charset="0"/>
                            </a:rPr>
                            <m:t>𝛼</m:t>
                          </m:r>
                        </m:e>
                      </m:d>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r>
                            <a:rPr lang="en-US" b="0" i="1" smtClean="0">
                              <a:solidFill>
                                <a:schemeClr val="accent1"/>
                              </a:solidFill>
                              <a:latin typeface="Cambria Math" panose="02040503050406030204" pitchFamily="18" charset="0"/>
                            </a:rPr>
                            <m:t>𝑠</m:t>
                          </m:r>
                        </m:e>
                      </m:d>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𝛼</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𝑟</m:t>
                      </m:r>
                      <m:r>
                        <a:rPr lang="en-US" i="1">
                          <a:solidFill>
                            <a:schemeClr val="accent1"/>
                          </a:solidFill>
                          <a:latin typeface="Cambria Math" panose="02040503050406030204" pitchFamily="18" charset="0"/>
                        </a:rPr>
                        <m:t>+</m:t>
                      </m:r>
                      <m:r>
                        <a:rPr lang="en-US" i="1">
                          <a:solidFill>
                            <a:schemeClr val="accent1"/>
                          </a:solidFill>
                          <a:latin typeface="Cambria Math" panose="02040503050406030204" pitchFamily="18" charset="0"/>
                        </a:rPr>
                        <m:t>𝛾</m:t>
                      </m:r>
                      <m:acc>
                        <m:accPr>
                          <m:chr m:val="̂"/>
                          <m:ctrlPr>
                            <a:rPr lang="en-US" i="1">
                              <a:solidFill>
                                <a:schemeClr val="accent1"/>
                              </a:solidFill>
                              <a:latin typeface="Cambria Math" panose="02040503050406030204" pitchFamily="18" charset="0"/>
                            </a:rPr>
                          </m:ctrlPr>
                        </m:accPr>
                        <m:e>
                          <m:r>
                            <a:rPr lang="en-US" i="1">
                              <a:solidFill>
                                <a:schemeClr val="accent1"/>
                              </a:solidFill>
                              <a:latin typeface="Cambria Math" panose="02040503050406030204" pitchFamily="18" charset="0"/>
                            </a:rPr>
                            <m:t>𝑈</m:t>
                          </m:r>
                        </m:e>
                      </m:acc>
                      <m:d>
                        <m:dPr>
                          <m:ctrlPr>
                            <a:rPr lang="en-US" b="0" i="1" smtClean="0">
                              <a:solidFill>
                                <a:schemeClr val="accent1"/>
                              </a:solidFill>
                              <a:latin typeface="Cambria Math" panose="02040503050406030204" pitchFamily="18" charset="0"/>
                            </a:rPr>
                          </m:ctrlPr>
                        </m:dPr>
                        <m:e>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𝑠</m:t>
                              </m:r>
                            </m:e>
                            <m:sup>
                              <m:r>
                                <a:rPr lang="en-US" b="0" i="1" smtClean="0">
                                  <a:solidFill>
                                    <a:schemeClr val="accent1"/>
                                  </a:solidFill>
                                  <a:latin typeface="Cambria Math" panose="02040503050406030204" pitchFamily="18" charset="0"/>
                                </a:rPr>
                                <m:t>′</m:t>
                              </m:r>
                            </m:sup>
                          </m:sSup>
                        </m:e>
                      </m:d>
                      <m:r>
                        <a:rPr lang="en-US" b="0" i="1" smtClean="0">
                          <a:solidFill>
                            <a:schemeClr val="accent1"/>
                          </a:solidFill>
                          <a:latin typeface="Cambria Math" panose="02040503050406030204" pitchFamily="18" charset="0"/>
                        </a:rPr>
                        <m:t>)</m:t>
                      </m:r>
                    </m:oMath>
                  </m:oMathPara>
                </a14:m>
                <a:endParaRPr lang="en-US" dirty="0">
                  <a:solidFill>
                    <a:schemeClr val="accent1"/>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4642387" y="643040"/>
                <a:ext cx="3917996" cy="376770"/>
              </a:xfrm>
              <a:prstGeom prst="rect">
                <a:avLst/>
              </a:prstGeom>
              <a:blipFill rotWithShape="0">
                <a:blip r:embed="rId20"/>
                <a:stretch>
                  <a:fillRect t="-1613"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731521" y="4622625"/>
                <a:ext cx="3262753" cy="8603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𝑈</m:t>
                          </m:r>
                        </m:e>
                      </m:acc>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4,1</m:t>
                              </m:r>
                            </m:e>
                          </m:d>
                        </m:e>
                      </m:d>
                      <m:r>
                        <a:rPr lang="en-US" b="0" i="1" smtClean="0">
                          <a:latin typeface="Cambria Math" panose="02040503050406030204" pitchFamily="18" charset="0"/>
                        </a:rPr>
                        <m:t>=0.9∗0+0.1∗</m:t>
                      </m:r>
                      <m:d>
                        <m:dPr>
                          <m:ctrlPr>
                            <a:rPr lang="en-US" b="0" i="1" smtClean="0">
                              <a:latin typeface="Cambria Math" panose="02040503050406030204" pitchFamily="18" charset="0"/>
                            </a:rPr>
                          </m:ctrlPr>
                        </m:dPr>
                        <m:e>
                          <m:r>
                            <a:rPr lang="en-US" b="0" i="1" smtClean="0">
                              <a:latin typeface="Cambria Math" panose="02040503050406030204" pitchFamily="18" charset="0"/>
                            </a:rPr>
                            <m:t>−0.01+0</m:t>
                          </m:r>
                        </m:e>
                      </m:d>
                      <m:r>
                        <a:rPr lang="en-US" b="0" i="1" smtClean="0">
                          <a:latin typeface="Cambria Math" panose="02040503050406030204" pitchFamily="18" charset="0"/>
                        </a:rPr>
                        <m:t>=−0.001</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5731521" y="4622625"/>
                <a:ext cx="3262753" cy="860300"/>
              </a:xfrm>
              <a:prstGeom prst="rect">
                <a:avLst/>
              </a:prstGeom>
              <a:blipFill rotWithShape="0">
                <a:blip r:embed="rId21"/>
                <a:stretch>
                  <a:fillRect t="-4255" b="-2837"/>
                </a:stretch>
              </a:blipFill>
            </p:spPr>
            <p:txBody>
              <a:bodyPr/>
              <a:lstStyle/>
              <a:p>
                <a:r>
                  <a:rPr lang="en-US">
                    <a:noFill/>
                  </a:rPr>
                  <a:t> </a:t>
                </a:r>
              </a:p>
            </p:txBody>
          </p:sp>
        </mc:Fallback>
      </mc:AlternateContent>
    </p:spTree>
    <p:extLst>
      <p:ext uri="{BB962C8B-B14F-4D97-AF65-F5344CB8AC3E}">
        <p14:creationId xmlns:p14="http://schemas.microsoft.com/office/powerpoint/2010/main" val="2213365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Temporal-Different Learning</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r>
                  <a:rPr lang="en-US" dirty="0" smtClean="0"/>
                  <a:t>Impact of </a:t>
                </a:r>
                <a14:m>
                  <m:oMath xmlns:m="http://schemas.openxmlformats.org/officeDocument/2006/math">
                    <m:r>
                      <a:rPr lang="en-US" b="0" i="1" smtClean="0">
                        <a:latin typeface="Cambria Math" panose="02040503050406030204" pitchFamily="18" charset="0"/>
                      </a:rPr>
                      <m:t>𝛼</m:t>
                    </m:r>
                  </m:oMath>
                </a14:m>
                <a:endParaRPr lang="en-US" b="0" dirty="0" smtClean="0"/>
              </a:p>
              <a:p>
                <a:endParaRPr lang="en-US" dirty="0" smtClean="0"/>
              </a:p>
              <a:p>
                <a:endParaRPr lang="en-US" dirty="0"/>
              </a:p>
              <a:p>
                <a:endParaRPr lang="en-US" dirty="0" smtClean="0"/>
              </a:p>
              <a:p>
                <a:endParaRPr lang="en-US" dirty="0"/>
              </a:p>
              <a:p>
                <a:endParaRPr lang="en-US" dirty="0" smtClean="0"/>
              </a:p>
              <a:p>
                <a:pPr lvl="1"/>
                <a:endParaRPr lang="en-US" dirty="0"/>
              </a:p>
              <a:p>
                <a:r>
                  <a:rPr lang="en-US" dirty="0"/>
                  <a:t>In practice, we often decrease the value of </a:t>
                </a:r>
                <a14:m>
                  <m:oMath xmlns:m="http://schemas.openxmlformats.org/officeDocument/2006/math">
                    <m:r>
                      <a:rPr lang="en-US" i="1">
                        <a:latin typeface="Cambria Math" panose="02040503050406030204" pitchFamily="18" charset="0"/>
                      </a:rPr>
                      <m:t>𝛼</m:t>
                    </m:r>
                  </m:oMath>
                </a14:m>
                <a:r>
                  <a:rPr lang="en-US" dirty="0"/>
                  <a:t> as the learning progresses</a:t>
                </a:r>
              </a:p>
              <a:p>
                <a:pPr lvl="1"/>
                <a:r>
                  <a:rPr lang="en-US" dirty="0"/>
                  <a:t>Set a counter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for each state, representing how many time the state has been visited</a:t>
                </a:r>
              </a:p>
              <a:p>
                <a:pPr lvl="1"/>
                <a14:m>
                  <m:oMath xmlns:m="http://schemas.openxmlformats.org/officeDocument/2006/math">
                    <m:r>
                      <a:rPr lang="en-US" i="1">
                        <a:latin typeface="Cambria Math" panose="02040503050406030204" pitchFamily="18" charset="0"/>
                      </a:rPr>
                      <m:t>𝛼</m:t>
                    </m:r>
                  </m:oMath>
                </a14:m>
                <a:r>
                  <a:rPr lang="en-US" dirty="0"/>
                  <a:t> changes as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increases, i.e., </a:t>
                </a:r>
                <a14:m>
                  <m:oMath xmlns:m="http://schemas.openxmlformats.org/officeDocument/2006/math">
                    <m:r>
                      <a:rPr lang="en-US" i="1">
                        <a:latin typeface="Cambria Math" panose="02040503050406030204" pitchFamily="18" charset="0"/>
                      </a:rPr>
                      <m:t>𝛼</m:t>
                    </m:r>
                  </m:oMath>
                </a14:m>
                <a:r>
                  <a:rPr lang="en-US" dirty="0"/>
                  <a:t> is a function of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667" t="-185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61</a:t>
            </a:fld>
            <a:endParaRPr lang="en-US" dirty="0"/>
          </a:p>
        </p:txBody>
      </p:sp>
      <p:pic>
        <p:nvPicPr>
          <p:cNvPr id="7" name="Picture 6"/>
          <p:cNvPicPr>
            <a:picLocks noChangeAspect="1"/>
          </p:cNvPicPr>
          <p:nvPr/>
        </p:nvPicPr>
        <p:blipFill rotWithShape="1">
          <a:blip r:embed="rId3"/>
          <a:srcRect b="9983"/>
          <a:stretch/>
        </p:blipFill>
        <p:spPr>
          <a:xfrm>
            <a:off x="4324620" y="1417012"/>
            <a:ext cx="4072718" cy="2882274"/>
          </a:xfrm>
          <a:prstGeom prst="rect">
            <a:avLst/>
          </a:prstGeom>
        </p:spPr>
      </p:pic>
      <p:pic>
        <p:nvPicPr>
          <p:cNvPr id="8" name="Picture 7"/>
          <p:cNvPicPr>
            <a:picLocks noChangeAspect="1"/>
          </p:cNvPicPr>
          <p:nvPr/>
        </p:nvPicPr>
        <p:blipFill>
          <a:blip r:embed="rId4"/>
          <a:stretch>
            <a:fillRect/>
          </a:stretch>
        </p:blipFill>
        <p:spPr>
          <a:xfrm>
            <a:off x="457200" y="1833452"/>
            <a:ext cx="3299745" cy="2249997"/>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2195967" y="5968575"/>
                <a:ext cx="5195525" cy="3770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𝑈</m:t>
                          </m:r>
                        </m:e>
                      </m:acc>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d>
                      <m:acc>
                        <m:accPr>
                          <m:chr m:val="̂"/>
                          <m:ctrlPr>
                            <a:rPr lang="en-US" i="1">
                              <a:latin typeface="Cambria Math" panose="02040503050406030204" pitchFamily="18" charset="0"/>
                            </a:rPr>
                          </m:ctrlPr>
                        </m:accPr>
                        <m:e>
                          <m:r>
                            <a:rPr lang="en-US" i="1">
                              <a:latin typeface="Cambria Math" panose="02040503050406030204" pitchFamily="18" charset="0"/>
                            </a:rPr>
                            <m:t>𝑈</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𝑈</m:t>
                          </m:r>
                        </m:e>
                      </m:acc>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195967" y="5968575"/>
                <a:ext cx="5195525" cy="377091"/>
              </a:xfrm>
              <a:prstGeom prst="rect">
                <a:avLst/>
              </a:prstGeom>
              <a:blipFill rotWithShape="0">
                <a:blip r:embed="rId5"/>
                <a:stretch>
                  <a:fillRect t="-1613" b="-16129"/>
                </a:stretch>
              </a:blipFill>
            </p:spPr>
            <p:txBody>
              <a:bodyPr/>
              <a:lstStyle/>
              <a:p>
                <a:r>
                  <a:rPr lang="en-US">
                    <a:noFill/>
                  </a:rPr>
                  <a:t> </a:t>
                </a:r>
              </a:p>
            </p:txBody>
          </p:sp>
        </mc:Fallback>
      </mc:AlternateContent>
    </p:spTree>
    <p:extLst>
      <p:ext uri="{BB962C8B-B14F-4D97-AF65-F5344CB8AC3E}">
        <p14:creationId xmlns:p14="http://schemas.microsoft.com/office/powerpoint/2010/main" val="255814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Temporal-Different Learning</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Also, we may set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𝑈</m:t>
                        </m:r>
                      </m:e>
                    </m:acc>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 to be the sample reward when we see </a:t>
                </a:r>
                <a14:m>
                  <m:oMath xmlns:m="http://schemas.openxmlformats.org/officeDocument/2006/math">
                    <m:r>
                      <a:rPr lang="en-US" b="0" i="1" smtClean="0">
                        <a:latin typeface="Cambria Math" panose="02040503050406030204" pitchFamily="18" charset="0"/>
                      </a:rPr>
                      <m:t>𝑠</m:t>
                    </m:r>
                  </m:oMath>
                </a14:m>
                <a:r>
                  <a:rPr lang="en-US" dirty="0" smtClean="0"/>
                  <a:t> for the first time (see textbook)</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988" r="-200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62</a:t>
            </a:fld>
            <a:endParaRPr lang="en-US" dirty="0"/>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539552961"/>
                  </p:ext>
                </p:extLst>
              </p:nvPr>
            </p:nvGraphicFramePr>
            <p:xfrm>
              <a:off x="1427584" y="2239756"/>
              <a:ext cx="6096000" cy="4057904"/>
            </p:xfrm>
            <a:graphic>
              <a:graphicData uri="http://schemas.openxmlformats.org/drawingml/2006/table">
                <a:tbl>
                  <a:tblPr firstRow="1" bandRow="1">
                    <a:tableStyleId>{8EC20E35-A176-4012-BC5E-935CFFF8708E}</a:tableStyleId>
                  </a:tblPr>
                  <a:tblGrid>
                    <a:gridCol w="6096000"/>
                  </a:tblGrid>
                  <a:tr h="370840">
                    <a:tc>
                      <a:txBody>
                        <a:bodyPr/>
                        <a:lstStyle/>
                        <a:p>
                          <a:r>
                            <a:rPr lang="en-US" dirty="0" smtClean="0"/>
                            <a:t>TD Algorithm</a:t>
                          </a:r>
                          <a:endParaRPr lang="en-US" dirty="0"/>
                        </a:p>
                      </a:txBody>
                      <a:tcPr/>
                    </a:tc>
                  </a:tr>
                  <a:tr h="370840">
                    <a:tc>
                      <a:txBody>
                        <a:bodyPr/>
                        <a:lstStyle/>
                        <a:p>
                          <a:r>
                            <a:rPr lang="en-US" dirty="0" smtClean="0"/>
                            <a:t>Initialize the estimate of </a:t>
                          </a:r>
                          <a14:m>
                            <m:oMath xmlns:m="http://schemas.openxmlformats.org/officeDocument/2006/math">
                              <m:r>
                                <a:rPr lang="en-US" i="1" dirty="0" smtClean="0">
                                  <a:latin typeface="Cambria Math" panose="02040503050406030204" pitchFamily="18" charset="0"/>
                                </a:rPr>
                                <m:t>𝑈</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 </m:t>
                              </m:r>
                            </m:oMath>
                          </a14:m>
                          <a:r>
                            <a:rPr lang="en-US" dirty="0" smtClean="0"/>
                            <a:t>as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𝑈</m:t>
                                  </m:r>
                                </m:e>
                              </m:acc>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)←0,∀</m:t>
                              </m:r>
                              <m:r>
                                <a:rPr lang="en-US" i="1" dirty="0" smtClean="0">
                                  <a:latin typeface="Cambria Math" panose="02040503050406030204" pitchFamily="18" charset="0"/>
                                </a:rPr>
                                <m:t>𝑠</m:t>
                              </m:r>
                            </m:oMath>
                          </a14:m>
                          <a:endParaRPr lang="en-US" dirty="0" smtClean="0"/>
                        </a:p>
                        <a:p>
                          <a:r>
                            <a:rPr lang="en-US" dirty="0" smtClean="0"/>
                            <a:t>Repeat (for each episode/trial)</a:t>
                          </a:r>
                        </a:p>
                        <a:p>
                          <a:r>
                            <a:rPr lang="en-US" dirty="0" smtClean="0"/>
                            <a:t>     Initialize state </a:t>
                          </a:r>
                          <a14:m>
                            <m:oMath xmlns:m="http://schemas.openxmlformats.org/officeDocument/2006/math">
                              <m:r>
                                <a:rPr lang="en-US" b="0" i="1" smtClean="0">
                                  <a:latin typeface="Cambria Math" panose="02040503050406030204" pitchFamily="18" charset="0"/>
                                </a:rPr>
                                <m:t>𝑠</m:t>
                              </m:r>
                            </m:oMath>
                          </a14:m>
                          <a:endParaRPr lang="en-US" dirty="0" smtClean="0"/>
                        </a:p>
                        <a:p>
                          <a:r>
                            <a:rPr lang="en-US" dirty="0" smtClean="0"/>
                            <a:t>     Repeat (for each step of episode)</a:t>
                          </a:r>
                        </a:p>
                        <a:p>
                          <a:r>
                            <a:rPr lang="en-US" dirty="0" smtClean="0"/>
                            <a:t>            Take action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oMath>
                          </a14:m>
                          <a:endParaRPr lang="en-US" dirty="0" smtClean="0"/>
                        </a:p>
                        <a:p>
                          <a:r>
                            <a:rPr lang="en-US" dirty="0" smtClean="0"/>
                            <a:t>            Observe reward </a:t>
                          </a:r>
                          <a14:m>
                            <m:oMath xmlns:m="http://schemas.openxmlformats.org/officeDocument/2006/math">
                              <m:r>
                                <a:rPr lang="en-US" b="0" i="1" smtClean="0">
                                  <a:latin typeface="Cambria Math" panose="02040503050406030204" pitchFamily="18" charset="0"/>
                                </a:rPr>
                                <m:t>𝑟</m:t>
                              </m:r>
                            </m:oMath>
                          </a14:m>
                          <a:r>
                            <a:rPr lang="en-US" dirty="0" smtClean="0"/>
                            <a:t> and next state</a:t>
                          </a:r>
                          <a:r>
                            <a:rPr lang="en-US" baseline="0" dirty="0" smtClean="0"/>
                            <a:t> </a:t>
                          </a:r>
                          <a14:m>
                            <m:oMath xmlns:m="http://schemas.openxmlformats.org/officeDocument/2006/math">
                              <m:r>
                                <a:rPr lang="en-US" b="0" i="1" baseline="0" smtClean="0">
                                  <a:latin typeface="Cambria Math" panose="02040503050406030204" pitchFamily="18" charset="0"/>
                                </a:rPr>
                                <m:t>𝑠</m:t>
                              </m:r>
                              <m:r>
                                <a:rPr lang="en-US" b="0" i="1" baseline="0" smtClean="0">
                                  <a:latin typeface="Cambria Math" panose="02040503050406030204" pitchFamily="18" charset="0"/>
                                </a:rPr>
                                <m:t>′</m:t>
                              </m:r>
                            </m:oMath>
                          </a14:m>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Update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𝑈</m:t>
                                  </m:r>
                                </m:e>
                              </m:acc>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smtClean="0"/>
                            <a:t> as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𝑈</m:t>
                                  </m:r>
                                </m:e>
                              </m:acc>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acc>
                                <m:accPr>
                                  <m:chr m:val="̂"/>
                                  <m:ctrlPr>
                                    <a:rPr lang="en-US" i="1">
                                      <a:latin typeface="Cambria Math" panose="02040503050406030204" pitchFamily="18" charset="0"/>
                                    </a:rPr>
                                  </m:ctrlPr>
                                </m:accPr>
                                <m:e>
                                  <m:r>
                                    <a:rPr lang="en-US" i="1">
                                      <a:latin typeface="Cambria Math" panose="02040503050406030204" pitchFamily="18" charset="0"/>
                                    </a:rPr>
                                    <m:t>𝑈</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acc>
                                <m:accPr>
                                  <m:chr m:val="̂"/>
                                  <m:ctrlPr>
                                    <a:rPr lang="en-US" i="1">
                                      <a:latin typeface="Cambria Math" panose="02040503050406030204" pitchFamily="18" charset="0"/>
                                    </a:rPr>
                                  </m:ctrlPr>
                                </m:accPr>
                                <m:e>
                                  <m:r>
                                    <a:rPr lang="en-US" i="1">
                                      <a:latin typeface="Cambria Math" panose="02040503050406030204" pitchFamily="18" charset="0"/>
                                    </a:rPr>
                                    <m:t>𝑈</m:t>
                                  </m:r>
                                </m:e>
                              </m:acc>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oMath>
                          </a14:m>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Until </a:t>
                          </a:r>
                          <a14:m>
                            <m:oMath xmlns:m="http://schemas.openxmlformats.org/officeDocument/2006/math">
                              <m:r>
                                <a:rPr lang="en-US" b="0" i="1" smtClean="0">
                                  <a:latin typeface="Cambria Math" panose="02040503050406030204" pitchFamily="18" charset="0"/>
                                </a:rPr>
                                <m:t>𝑠</m:t>
                              </m:r>
                            </m:oMath>
                          </a14:m>
                          <a:r>
                            <a:rPr lang="en-US" dirty="0" smtClean="0"/>
                            <a:t> is terminal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Observe reward </a:t>
                          </a:r>
                          <a14:m>
                            <m:oMath xmlns:m="http://schemas.openxmlformats.org/officeDocument/2006/math">
                              <m:r>
                                <a:rPr lang="en-US" b="0" i="1" smtClean="0">
                                  <a:latin typeface="Cambria Math" panose="02040503050406030204" pitchFamily="18" charset="0"/>
                                </a:rPr>
                                <m:t>𝑟</m:t>
                              </m:r>
                            </m:oMath>
                          </a14:m>
                          <a:r>
                            <a:rPr lang="en-US" dirty="0" smtClean="0"/>
                            <a:t> of terminal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Update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𝑈</m:t>
                                  </m:r>
                                </m:e>
                              </m:acc>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smtClean="0"/>
                            <a:t> as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𝑈</m:t>
                                  </m:r>
                                </m:e>
                              </m:acc>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𝛼</m:t>
                                  </m:r>
                                </m:e>
                              </m:d>
                              <m:acc>
                                <m:accPr>
                                  <m:chr m:val="̂"/>
                                  <m:ctrlPr>
                                    <a:rPr lang="en-US" i="1">
                                      <a:latin typeface="Cambria Math" panose="02040503050406030204" pitchFamily="18" charset="0"/>
                                    </a:rPr>
                                  </m:ctrlPr>
                                </m:accPr>
                                <m:e>
                                  <m:r>
                                    <a:rPr lang="en-US" i="1">
                                      <a:latin typeface="Cambria Math" panose="02040503050406030204" pitchFamily="18" charset="0"/>
                                    </a:rPr>
                                    <m:t>𝑈</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𝑟</m:t>
                              </m:r>
                            </m:oMath>
                          </a14:m>
                          <a:endParaRPr lang="en-US" dirty="0" smtClean="0"/>
                        </a:p>
                        <a:p>
                          <a:r>
                            <a:rPr lang="en-US" dirty="0" smtClean="0"/>
                            <a:t>Until</a:t>
                          </a:r>
                          <a:r>
                            <a:rPr lang="en-US" baseline="0" dirty="0" smtClean="0"/>
                            <a:t> </a:t>
                          </a:r>
                          <a14:m>
                            <m:oMath xmlns:m="http://schemas.openxmlformats.org/officeDocument/2006/math">
                              <m:r>
                                <a:rPr lang="en-US" i="1" baseline="0" dirty="0" smtClean="0">
                                  <a:latin typeface="Cambria Math" panose="02040503050406030204" pitchFamily="18" charset="0"/>
                                </a:rPr>
                                <m:t>𝐾</m:t>
                              </m:r>
                            </m:oMath>
                          </a14:m>
                          <a:r>
                            <a:rPr lang="en-US" baseline="0" dirty="0" smtClean="0"/>
                            <a:t> episodes/trial are run</a:t>
                          </a:r>
                        </a:p>
                        <a:p>
                          <a:r>
                            <a:rPr lang="en-US" baseline="0" dirty="0" smtClean="0"/>
                            <a:t>Return </a:t>
                          </a:r>
                          <a14:m>
                            <m:oMath xmlns:m="http://schemas.openxmlformats.org/officeDocument/2006/math">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𝑈</m:t>
                                  </m:r>
                                </m:e>
                              </m:acc>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oMath>
                          </a14:m>
                          <a:endParaRPr lang="en-US" dirty="0" smtClean="0"/>
                        </a:p>
                      </a:txBody>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539552961"/>
                  </p:ext>
                </p:extLst>
              </p:nvPr>
            </p:nvGraphicFramePr>
            <p:xfrm>
              <a:off x="1427584" y="2239756"/>
              <a:ext cx="6096000" cy="4057904"/>
            </p:xfrm>
            <a:graphic>
              <a:graphicData uri="http://schemas.openxmlformats.org/drawingml/2006/table">
                <a:tbl>
                  <a:tblPr firstRow="1" bandRow="1">
                    <a:tableStyleId>{8EC20E35-A176-4012-BC5E-935CFFF8708E}</a:tableStyleId>
                  </a:tblPr>
                  <a:tblGrid>
                    <a:gridCol w="6096000"/>
                  </a:tblGrid>
                  <a:tr h="370840">
                    <a:tc>
                      <a:txBody>
                        <a:bodyPr/>
                        <a:lstStyle/>
                        <a:p>
                          <a:r>
                            <a:rPr lang="en-US" dirty="0" smtClean="0"/>
                            <a:t>TD Algorithm</a:t>
                          </a:r>
                          <a:endParaRPr lang="en-US" dirty="0"/>
                        </a:p>
                      </a:txBody>
                      <a:tcPr/>
                    </a:tc>
                  </a:tr>
                  <a:tr h="3687064">
                    <a:tc>
                      <a:txBody>
                        <a:bodyPr/>
                        <a:lstStyle/>
                        <a:p>
                          <a:endParaRPr lang="en-US"/>
                        </a:p>
                      </a:txBody>
                      <a:tcPr>
                        <a:blipFill rotWithShape="0">
                          <a:blip r:embed="rId3"/>
                          <a:stretch>
                            <a:fillRect t="-10891" r="-200" b="-2475"/>
                          </a:stretch>
                        </a:blipFill>
                      </a:tcPr>
                    </a:tc>
                  </a:tr>
                </a:tbl>
              </a:graphicData>
            </a:graphic>
          </p:graphicFrame>
        </mc:Fallback>
      </mc:AlternateContent>
      <p:sp>
        <p:nvSpPr>
          <p:cNvPr id="8" name="Rectangle 7"/>
          <p:cNvSpPr/>
          <p:nvPr/>
        </p:nvSpPr>
        <p:spPr>
          <a:xfrm>
            <a:off x="2229854" y="4309979"/>
            <a:ext cx="5213684" cy="320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64065" y="5414210"/>
            <a:ext cx="3612146" cy="320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25128" y="2668734"/>
            <a:ext cx="945230" cy="320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412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normAutofit/>
          </a:bodyPr>
          <a:lstStyle/>
          <a:p>
            <a:r>
              <a:rPr lang="en-US" dirty="0" smtClean="0"/>
              <a:t>Reinforcement Learning</a:t>
            </a:r>
          </a:p>
          <a:p>
            <a:endParaRPr lang="en-US" dirty="0" smtClean="0"/>
          </a:p>
          <a:p>
            <a:r>
              <a:rPr lang="en-US" dirty="0" smtClean="0"/>
              <a:t>Passive RL</a:t>
            </a:r>
            <a:endParaRPr lang="en-US" dirty="0"/>
          </a:p>
          <a:p>
            <a:pPr lvl="1"/>
            <a:r>
              <a:rPr lang="en-US" dirty="0" smtClean="0"/>
              <a:t>Model-based </a:t>
            </a:r>
            <a:r>
              <a:rPr lang="en-US" dirty="0"/>
              <a:t>Passive RL</a:t>
            </a:r>
          </a:p>
          <a:p>
            <a:pPr lvl="1"/>
            <a:r>
              <a:rPr lang="en-US" dirty="0" smtClean="0"/>
              <a:t>Model-free Passive RL</a:t>
            </a:r>
            <a:endParaRPr lang="en-US" dirty="0"/>
          </a:p>
          <a:p>
            <a:pPr lvl="2"/>
            <a:r>
              <a:rPr lang="en-US" dirty="0"/>
              <a:t>Direct Utility Estimation</a:t>
            </a:r>
          </a:p>
          <a:p>
            <a:pPr lvl="2"/>
            <a:r>
              <a:rPr lang="en-US" dirty="0" smtClean="0">
                <a:solidFill>
                  <a:srgbClr val="0070C0"/>
                </a:solidFill>
              </a:rPr>
              <a:t>Temporal </a:t>
            </a:r>
            <a:r>
              <a:rPr lang="en-US" dirty="0">
                <a:solidFill>
                  <a:srgbClr val="0070C0"/>
                </a:solidFill>
              </a:rPr>
              <a:t>Difference Learning</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63</a:t>
            </a:fld>
            <a:endParaRPr lang="en-US" dirty="0"/>
          </a:p>
        </p:txBody>
      </p:sp>
    </p:spTree>
    <p:extLst>
      <p:ext uri="{BB962C8B-B14F-4D97-AF65-F5344CB8AC3E}">
        <p14:creationId xmlns:p14="http://schemas.microsoft.com/office/powerpoint/2010/main" val="14363077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64</a:t>
            </a:fld>
            <a:endParaRPr lang="en-US" dirty="0"/>
          </a:p>
        </p:txBody>
      </p:sp>
      <p:sp>
        <p:nvSpPr>
          <p:cNvPr id="8" name="Oval 7"/>
          <p:cNvSpPr/>
          <p:nvPr/>
        </p:nvSpPr>
        <p:spPr>
          <a:xfrm>
            <a:off x="1034849" y="2242340"/>
            <a:ext cx="6776936" cy="3192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17852" y="2380520"/>
            <a:ext cx="2887329" cy="369332"/>
          </a:xfrm>
          <a:prstGeom prst="rect">
            <a:avLst/>
          </a:prstGeom>
          <a:noFill/>
        </p:spPr>
        <p:txBody>
          <a:bodyPr wrap="none" rtlCol="0">
            <a:spAutoFit/>
          </a:bodyPr>
          <a:lstStyle/>
          <a:p>
            <a:r>
              <a:rPr lang="en-US" dirty="0"/>
              <a:t>Reinforcement Learning (RL)</a:t>
            </a:r>
          </a:p>
        </p:txBody>
      </p:sp>
      <p:sp>
        <p:nvSpPr>
          <p:cNvPr id="10" name="Oval 9"/>
          <p:cNvSpPr/>
          <p:nvPr/>
        </p:nvSpPr>
        <p:spPr>
          <a:xfrm>
            <a:off x="1272517" y="2830565"/>
            <a:ext cx="6343376" cy="23950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42697" y="2921923"/>
            <a:ext cx="1237638" cy="369332"/>
          </a:xfrm>
          <a:prstGeom prst="rect">
            <a:avLst/>
          </a:prstGeom>
          <a:noFill/>
        </p:spPr>
        <p:txBody>
          <a:bodyPr wrap="square" rtlCol="0">
            <a:spAutoFit/>
          </a:bodyPr>
          <a:lstStyle/>
          <a:p>
            <a:r>
              <a:rPr lang="en-US" dirty="0"/>
              <a:t>Passive RL</a:t>
            </a:r>
          </a:p>
        </p:txBody>
      </p:sp>
      <p:sp>
        <p:nvSpPr>
          <p:cNvPr id="14" name="TextBox 13"/>
          <p:cNvSpPr txBox="1"/>
          <p:nvPr/>
        </p:nvSpPr>
        <p:spPr>
          <a:xfrm>
            <a:off x="4983628" y="4332891"/>
            <a:ext cx="1573810" cy="369332"/>
          </a:xfrm>
          <a:prstGeom prst="rect">
            <a:avLst/>
          </a:prstGeom>
          <a:noFill/>
        </p:spPr>
        <p:txBody>
          <a:bodyPr wrap="square" rtlCol="0">
            <a:spAutoFit/>
          </a:bodyPr>
          <a:lstStyle/>
          <a:p>
            <a:r>
              <a:rPr lang="en-US" dirty="0">
                <a:solidFill>
                  <a:srgbClr val="00B050"/>
                </a:solidFill>
              </a:rPr>
              <a:t>TD Learning</a:t>
            </a:r>
          </a:p>
        </p:txBody>
      </p:sp>
      <p:sp>
        <p:nvSpPr>
          <p:cNvPr id="12" name="Oval 11"/>
          <p:cNvSpPr/>
          <p:nvPr/>
        </p:nvSpPr>
        <p:spPr>
          <a:xfrm>
            <a:off x="1713320" y="3327418"/>
            <a:ext cx="2564574" cy="16188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05333" y="3490645"/>
            <a:ext cx="1815943" cy="646331"/>
          </a:xfrm>
          <a:prstGeom prst="rect">
            <a:avLst/>
          </a:prstGeom>
          <a:noFill/>
        </p:spPr>
        <p:txBody>
          <a:bodyPr wrap="square" rtlCol="0">
            <a:spAutoFit/>
          </a:bodyPr>
          <a:lstStyle/>
          <a:p>
            <a:r>
              <a:rPr lang="en-US" dirty="0" smtClean="0"/>
              <a:t>Model-based Passive </a:t>
            </a:r>
            <a:r>
              <a:rPr lang="en-US" dirty="0"/>
              <a:t>RL</a:t>
            </a:r>
          </a:p>
        </p:txBody>
      </p:sp>
      <mc:AlternateContent xmlns:mc="http://schemas.openxmlformats.org/markup-compatibility/2006" xmlns:a14="http://schemas.microsoft.com/office/drawing/2010/main">
        <mc:Choice Requires="a14">
          <p:sp>
            <p:nvSpPr>
              <p:cNvPr id="15" name="TextBox 14"/>
              <p:cNvSpPr txBox="1"/>
              <p:nvPr/>
            </p:nvSpPr>
            <p:spPr>
              <a:xfrm>
                <a:off x="2178596" y="4076515"/>
                <a:ext cx="2006849" cy="646331"/>
              </a:xfrm>
              <a:prstGeom prst="rect">
                <a:avLst/>
              </a:prstGeom>
              <a:noFill/>
            </p:spPr>
            <p:txBody>
              <a:bodyPr wrap="square" rtlCol="0">
                <a:spAutoFit/>
              </a:bodyPr>
              <a:lstStyle/>
              <a:p>
                <a:r>
                  <a:rPr lang="en-US" dirty="0" smtClean="0">
                    <a:solidFill>
                      <a:srgbClr val="00B050"/>
                    </a:solidFill>
                  </a:rPr>
                  <a:t>Estimate </a:t>
                </a:r>
                <a14:m>
                  <m:oMath xmlns:m="http://schemas.openxmlformats.org/officeDocument/2006/math">
                    <m:r>
                      <a:rPr lang="en-US" b="0" i="1" smtClean="0">
                        <a:solidFill>
                          <a:srgbClr val="00B050"/>
                        </a:solidFill>
                        <a:latin typeface="Cambria Math" panose="02040503050406030204" pitchFamily="18" charset="0"/>
                      </a:rPr>
                      <m:t>𝑃</m:t>
                    </m:r>
                  </m:oMath>
                </a14:m>
                <a:r>
                  <a:rPr lang="en-US" dirty="0" smtClean="0">
                    <a:solidFill>
                      <a:srgbClr val="00B050"/>
                    </a:solidFill>
                  </a:rPr>
                  <a:t> and </a:t>
                </a:r>
                <a14:m>
                  <m:oMath xmlns:m="http://schemas.openxmlformats.org/officeDocument/2006/math">
                    <m:r>
                      <a:rPr lang="en-US" b="0" i="1" smtClean="0">
                        <a:solidFill>
                          <a:srgbClr val="00B050"/>
                        </a:solidFill>
                        <a:latin typeface="Cambria Math" panose="02040503050406030204" pitchFamily="18" charset="0"/>
                      </a:rPr>
                      <m:t>𝑅</m:t>
                    </m:r>
                  </m:oMath>
                </a14:m>
                <a:r>
                  <a:rPr lang="en-US" dirty="0" smtClean="0">
                    <a:solidFill>
                      <a:srgbClr val="00B050"/>
                    </a:solidFill>
                  </a:rPr>
                  <a:t> through sampling</a:t>
                </a:r>
                <a:endParaRPr lang="en-US" dirty="0">
                  <a:solidFill>
                    <a:srgbClr val="00B05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178596" y="4076515"/>
                <a:ext cx="2006849" cy="646331"/>
              </a:xfrm>
              <a:prstGeom prst="rect">
                <a:avLst/>
              </a:prstGeom>
              <a:blipFill rotWithShape="0">
                <a:blip r:embed="rId2"/>
                <a:stretch>
                  <a:fillRect l="-2424" t="-5660" b="-14151"/>
                </a:stretch>
              </a:blipFill>
            </p:spPr>
            <p:txBody>
              <a:bodyPr/>
              <a:lstStyle/>
              <a:p>
                <a:r>
                  <a:rPr lang="en-US">
                    <a:noFill/>
                  </a:rPr>
                  <a:t> </a:t>
                </a:r>
              </a:p>
            </p:txBody>
          </p:sp>
        </mc:Fallback>
      </mc:AlternateContent>
      <p:sp>
        <p:nvSpPr>
          <p:cNvPr id="16" name="Oval 15"/>
          <p:cNvSpPr/>
          <p:nvPr/>
        </p:nvSpPr>
        <p:spPr>
          <a:xfrm>
            <a:off x="4423113" y="3226723"/>
            <a:ext cx="2705023" cy="17195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55502" y="3339951"/>
            <a:ext cx="1815943" cy="646331"/>
          </a:xfrm>
          <a:prstGeom prst="rect">
            <a:avLst/>
          </a:prstGeom>
          <a:noFill/>
        </p:spPr>
        <p:txBody>
          <a:bodyPr wrap="square" rtlCol="0">
            <a:spAutoFit/>
          </a:bodyPr>
          <a:lstStyle/>
          <a:p>
            <a:r>
              <a:rPr lang="en-US" dirty="0" smtClean="0"/>
              <a:t>Model-free Passive </a:t>
            </a:r>
            <a:r>
              <a:rPr lang="en-US" dirty="0"/>
              <a:t>RL</a:t>
            </a:r>
          </a:p>
        </p:txBody>
      </p:sp>
      <p:sp>
        <p:nvSpPr>
          <p:cNvPr id="18" name="TextBox 17"/>
          <p:cNvSpPr txBox="1"/>
          <p:nvPr/>
        </p:nvSpPr>
        <p:spPr>
          <a:xfrm>
            <a:off x="4604695" y="3997548"/>
            <a:ext cx="2472125" cy="369332"/>
          </a:xfrm>
          <a:prstGeom prst="rect">
            <a:avLst/>
          </a:prstGeom>
          <a:noFill/>
        </p:spPr>
        <p:txBody>
          <a:bodyPr wrap="square" rtlCol="0">
            <a:spAutoFit/>
          </a:bodyPr>
          <a:lstStyle/>
          <a:p>
            <a:r>
              <a:rPr lang="en-US" dirty="0" smtClean="0">
                <a:solidFill>
                  <a:srgbClr val="00B050"/>
                </a:solidFill>
              </a:rPr>
              <a:t>Direct Utility Estimation</a:t>
            </a:r>
            <a:endParaRPr lang="en-US" dirty="0">
              <a:solidFill>
                <a:srgbClr val="00B050"/>
              </a:solidFill>
            </a:endParaRPr>
          </a:p>
        </p:txBody>
      </p:sp>
      <p:pic>
        <p:nvPicPr>
          <p:cNvPr id="19" name="Picture 2" descr="Image result for rob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8136" y="1278810"/>
            <a:ext cx="1124574" cy="132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0423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RL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Policy </a:t>
                </a:r>
                <a14:m>
                  <m:oMath xmlns:m="http://schemas.openxmlformats.org/officeDocument/2006/math">
                    <m:r>
                      <a:rPr lang="en-US" b="0" i="1" smtClean="0">
                        <a:latin typeface="Cambria Math" panose="02040503050406030204" pitchFamily="18" charset="0"/>
                      </a:rPr>
                      <m:t>𝜋</m:t>
                    </m:r>
                  </m:oMath>
                </a14:m>
                <a:r>
                  <a:rPr lang="en-US" dirty="0" smtClean="0"/>
                  <a:t> is given</a:t>
                </a:r>
              </a:p>
              <a:p>
                <a:endParaRPr lang="en-US" dirty="0" smtClean="0"/>
              </a:p>
              <a:p>
                <a:r>
                  <a:rPr lang="en-US" dirty="0" smtClean="0"/>
                  <a:t>However… </a:t>
                </a:r>
              </a:p>
              <a:p>
                <a:pPr lvl="1"/>
                <a:r>
                  <a:rPr lang="en-US" dirty="0" smtClean="0"/>
                  <a:t>Agent </a:t>
                </a:r>
                <a:r>
                  <a:rPr lang="en-US" dirty="0"/>
                  <a:t>wants to ultimately learn to act to gather high reward in the environment. </a:t>
                </a:r>
                <a:endParaRPr lang="en-US" dirty="0" smtClean="0"/>
              </a:p>
              <a:p>
                <a:pPr lvl="1"/>
                <a:r>
                  <a:rPr lang="en-US" dirty="0" smtClean="0"/>
                  <a:t>Using </a:t>
                </a:r>
                <a:r>
                  <a:rPr lang="en-US" dirty="0"/>
                  <a:t>a deterministic policy, gives agent no experience for other actions (that are not included in the policy</a:t>
                </a:r>
                <a:r>
                  <a:rPr lang="en-US" dirty="0" smtClean="0"/>
                  <a:t>)</a:t>
                </a:r>
              </a:p>
              <a:p>
                <a:endParaRPr lang="en-US" dirty="0"/>
              </a:p>
              <a:p>
                <a:r>
                  <a:rPr lang="en-US" dirty="0" smtClean="0"/>
                  <a:t>Next lecture: Active RL</a:t>
                </a:r>
              </a:p>
              <a:p>
                <a:pPr lvl="1"/>
                <a:r>
                  <a:rPr lang="en-US" dirty="0" smtClean="0"/>
                  <a:t>Agent </a:t>
                </a:r>
                <a:r>
                  <a:rPr lang="en-US" dirty="0"/>
                  <a:t>decides what action to take with the goal of learning an optimal </a:t>
                </a:r>
                <a:r>
                  <a:rPr lang="en-US" dirty="0" smtClean="0"/>
                  <a:t>policy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1481" b="-234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65</a:t>
            </a:fld>
            <a:endParaRPr lang="en-US" dirty="0"/>
          </a:p>
        </p:txBody>
      </p:sp>
    </p:spTree>
    <p:extLst>
      <p:ext uri="{BB962C8B-B14F-4D97-AF65-F5344CB8AC3E}">
        <p14:creationId xmlns:p14="http://schemas.microsoft.com/office/powerpoint/2010/main" val="24976315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a:t>
            </a:r>
          </a:p>
        </p:txBody>
      </p:sp>
      <p:sp>
        <p:nvSpPr>
          <p:cNvPr id="3" name="Content Placeholder 2"/>
          <p:cNvSpPr>
            <a:spLocks noGrp="1"/>
          </p:cNvSpPr>
          <p:nvPr>
            <p:ph sz="quarter" idx="1"/>
          </p:nvPr>
        </p:nvSpPr>
        <p:spPr/>
        <p:txBody>
          <a:bodyPr/>
          <a:lstStyle/>
          <a:p>
            <a:r>
              <a:rPr lang="en-US" dirty="0"/>
              <a:t>Some slides are borrowed from previous slides made by Tai Sing </a:t>
            </a:r>
            <a:r>
              <a:rPr lang="en-US" dirty="0" smtClean="0"/>
              <a:t>Lee and Zico </a:t>
            </a:r>
            <a:r>
              <a:rPr lang="en-US" dirty="0" err="1" smtClean="0"/>
              <a:t>Kolter</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66</a:t>
            </a:fld>
            <a:endParaRPr lang="en-US" dirty="0"/>
          </a:p>
        </p:txBody>
      </p:sp>
    </p:spTree>
    <p:extLst>
      <p:ext uri="{BB962C8B-B14F-4D97-AF65-F5344CB8AC3E}">
        <p14:creationId xmlns:p14="http://schemas.microsoft.com/office/powerpoint/2010/main" val="7182592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Backup Slides</a:t>
            </a:r>
            <a:endParaRPr lang="en-US" dirty="0"/>
          </a:p>
        </p:txBody>
      </p:sp>
      <p:sp>
        <p:nvSpPr>
          <p:cNvPr id="8" name="Subtitle 7"/>
          <p:cNvSpPr>
            <a:spLocks noGrp="1"/>
          </p:cNvSpPr>
          <p:nvPr>
            <p:ph type="subTitle" idx="1"/>
          </p:nvPr>
        </p:nvSpPr>
        <p:spPr/>
        <p:txBody>
          <a:bodyPr/>
          <a:lstStyle/>
          <a:p>
            <a:r>
              <a:rPr lang="en-US" dirty="0" smtClean="0"/>
              <a:t>Recap of Value Iteration and Policy Iteration</a:t>
            </a:r>
            <a:endParaRPr lang="en-US" dirty="0"/>
          </a:p>
        </p:txBody>
      </p:sp>
      <p:sp>
        <p:nvSpPr>
          <p:cNvPr id="4" name="Date Placeholder 3"/>
          <p:cNvSpPr>
            <a:spLocks noGrp="1"/>
          </p:cNvSpPr>
          <p:nvPr>
            <p:ph type="dt" sz="half" idx="4294967295"/>
          </p:nvPr>
        </p:nvSpPr>
        <p:spPr>
          <a:xfrm>
            <a:off x="7797800" y="6356350"/>
            <a:ext cx="1346200" cy="365125"/>
          </a:xfrm>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4294967295"/>
          </p:nvPr>
        </p:nvSpPr>
        <p:spPr>
          <a:xfrm>
            <a:off x="0" y="6356350"/>
            <a:ext cx="5913438" cy="365125"/>
          </a:xfrm>
        </p:spPr>
        <p:txBody>
          <a:bodyPr/>
          <a:lstStyle/>
          <a:p>
            <a:r>
              <a:rPr lang="en-US" smtClean="0"/>
              <a:t>Fei Fang</a:t>
            </a:r>
            <a:endParaRPr lang="en-US" dirty="0"/>
          </a:p>
        </p:txBody>
      </p:sp>
      <p:sp>
        <p:nvSpPr>
          <p:cNvPr id="6" name="Slide Number Placeholder 5"/>
          <p:cNvSpPr>
            <a:spLocks noGrp="1"/>
          </p:cNvSpPr>
          <p:nvPr>
            <p:ph type="sldNum" sz="quarter" idx="4294967295"/>
          </p:nvPr>
        </p:nvSpPr>
        <p:spPr>
          <a:xfrm>
            <a:off x="0" y="6356350"/>
            <a:ext cx="814388" cy="365125"/>
          </a:xfrm>
        </p:spPr>
        <p:txBody>
          <a:bodyPr/>
          <a:lstStyle/>
          <a:p>
            <a:fld id="{A3B20E47-2A4C-4221-B6B9-A2AC2F1C1077}" type="slidenum">
              <a:rPr lang="en-US" smtClean="0"/>
              <a:pPr/>
              <a:t>67</a:t>
            </a:fld>
            <a:endParaRPr lang="en-US" dirty="0"/>
          </a:p>
        </p:txBody>
      </p:sp>
    </p:spTree>
    <p:extLst>
      <p:ext uri="{BB962C8B-B14F-4D97-AF65-F5344CB8AC3E}">
        <p14:creationId xmlns:p14="http://schemas.microsoft.com/office/powerpoint/2010/main" val="3565202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200"/>
                <a:ext cx="5138086" cy="4937760"/>
              </a:xfrm>
            </p:spPr>
            <p:txBody>
              <a:bodyPr>
                <a:normAutofit/>
              </a:bodyPr>
              <a:lstStyle/>
              <a:p>
                <a:r>
                  <a:rPr lang="en-US" dirty="0" smtClean="0"/>
                  <a:t>Markov Decision Process</a:t>
                </a:r>
              </a:p>
              <a:p>
                <a:pPr lvl="1"/>
                <a:r>
                  <a:rPr lang="en-US" dirty="0" smtClean="0"/>
                  <a:t>State </a:t>
                </a:r>
                <a14:m>
                  <m:oMath xmlns:m="http://schemas.openxmlformats.org/officeDocument/2006/math">
                    <m:r>
                      <a:rPr lang="en-US" b="0" i="1" smtClean="0">
                        <a:latin typeface="Cambria Math" panose="02040503050406030204" pitchFamily="18" charset="0"/>
                      </a:rPr>
                      <m:t>𝑆</m:t>
                    </m:r>
                  </m:oMath>
                </a14:m>
                <a:endParaRPr lang="en-US" dirty="0"/>
              </a:p>
              <a:p>
                <a:pPr lvl="1"/>
                <a:r>
                  <a:rPr lang="en-US" dirty="0" smtClean="0"/>
                  <a:t>Action </a:t>
                </a:r>
                <a14:m>
                  <m:oMath xmlns:m="http://schemas.openxmlformats.org/officeDocument/2006/math">
                    <m:r>
                      <a:rPr lang="en-US" b="0" i="1" smtClean="0">
                        <a:latin typeface="Cambria Math" panose="02040503050406030204" pitchFamily="18" charset="0"/>
                      </a:rPr>
                      <m:t>𝐴</m:t>
                    </m:r>
                  </m:oMath>
                </a14:m>
                <a:endParaRPr lang="en-US" dirty="0" smtClean="0"/>
              </a:p>
              <a:p>
                <a:pPr lvl="2"/>
                <a:r>
                  <a:rPr lang="en-US" dirty="0" smtClean="0"/>
                  <a:t>Sometimes different states have different available actions; Denote as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a:p>
                <a:pPr lvl="1"/>
                <a:r>
                  <a:rPr lang="en-US" dirty="0"/>
                  <a:t>Markovian transition </a:t>
                </a:r>
                <a:r>
                  <a:rPr lang="en-US" dirty="0" smtClean="0"/>
                  <a:t>model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endParaRPr lang="en-US" dirty="0"/>
              </a:p>
              <a:p>
                <a:pPr lvl="1"/>
                <a:r>
                  <a:rPr lang="en-US" dirty="0" smtClean="0"/>
                  <a:t>Reward function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 or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smtClean="0"/>
                  <a:t> or </a:t>
                </a:r>
                <a14:m>
                  <m:oMath xmlns:m="http://schemas.openxmlformats.org/officeDocument/2006/math">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oMath>
                </a14:m>
                <a:endParaRPr lang="en-US" b="0" dirty="0" smtClean="0"/>
              </a:p>
              <a:p>
                <a:pPr lvl="1"/>
                <a:r>
                  <a:rPr lang="en-US" dirty="0" smtClean="0"/>
                  <a:t>Discount factor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∈[0,1]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200"/>
                <a:ext cx="5138086" cy="4937760"/>
              </a:xfrm>
              <a:blipFill rotWithShape="0">
                <a:blip r:embed="rId3"/>
                <a:stretch>
                  <a:fillRect l="-1186"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68</a:t>
            </a:fld>
            <a:endParaRPr lang="en-US" dirty="0"/>
          </a:p>
        </p:txBody>
      </p:sp>
      <p:grpSp>
        <p:nvGrpSpPr>
          <p:cNvPr id="7" name="Group 6"/>
          <p:cNvGrpSpPr/>
          <p:nvPr/>
        </p:nvGrpSpPr>
        <p:grpSpPr>
          <a:xfrm>
            <a:off x="5555969" y="1179234"/>
            <a:ext cx="3256079" cy="3245966"/>
            <a:chOff x="748617" y="3058191"/>
            <a:chExt cx="3256079" cy="3245966"/>
          </a:xfrm>
        </p:grpSpPr>
        <p:pic>
          <p:nvPicPr>
            <p:cNvPr id="8" name="Picture 7"/>
            <p:cNvPicPr>
              <a:picLocks noChangeAspect="1" noChangeArrowheads="1"/>
            </p:cNvPicPr>
            <p:nvPr/>
          </p:nvPicPr>
          <p:blipFill>
            <a:blip r:embed="rId4" cstate="print"/>
            <a:srcRect/>
            <a:stretch>
              <a:fillRect/>
            </a:stretch>
          </p:blipFill>
          <p:spPr bwMode="auto">
            <a:xfrm>
              <a:off x="748617" y="3072613"/>
              <a:ext cx="3126623" cy="3231544"/>
            </a:xfrm>
            <a:prstGeom prst="rect">
              <a:avLst/>
            </a:prstGeom>
            <a:noFill/>
            <a:ln w="9525">
              <a:noFill/>
              <a:miter lim="800000"/>
              <a:headEnd/>
              <a:tailEnd/>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spTree>
    <p:extLst>
      <p:ext uri="{BB962C8B-B14F-4D97-AF65-F5344CB8AC3E}">
        <p14:creationId xmlns:p14="http://schemas.microsoft.com/office/powerpoint/2010/main" val="141404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Policy </a:t>
                </a:r>
                <a:r>
                  <a:rPr lang="en-US" dirty="0"/>
                  <a:t>in MDP: which action to </a:t>
                </a:r>
                <a:r>
                  <a:rPr lang="en-US" dirty="0" smtClean="0"/>
                  <a:t>take at </a:t>
                </a:r>
                <a:r>
                  <a:rPr lang="en-US" dirty="0"/>
                  <a:t>each state</a:t>
                </a:r>
              </a:p>
              <a:p>
                <a:pPr lvl="1"/>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m:t>
                    </m:r>
                  </m:oMath>
                </a14:m>
                <a:r>
                  <a:rPr lang="en-US" dirty="0"/>
                  <a:t> if deterministic policy</a:t>
                </a:r>
              </a:p>
              <a:p>
                <a:pPr lvl="1"/>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→[0,1]</m:t>
                    </m:r>
                  </m:oMath>
                </a14:m>
                <a:r>
                  <a:rPr lang="en-US" dirty="0"/>
                  <a:t> if stochastic policy, </a:t>
                </a:r>
                <a:r>
                  <a:rPr lang="en-US" dirty="0" smtClean="0"/>
                  <a:t>satisfying </a:t>
                </a:r>
                <a14:m>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nary>
                    <m:r>
                      <a:rPr lang="en-US" i="1">
                        <a:latin typeface="Cambria Math" panose="02040503050406030204" pitchFamily="18" charset="0"/>
                      </a:rPr>
                      <m:t>=1</m:t>
                    </m:r>
                  </m:oMath>
                </a14:m>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69</a:t>
            </a:fld>
            <a:endParaRPr lang="en-US" dirty="0"/>
          </a:p>
        </p:txBody>
      </p:sp>
      <p:pic>
        <p:nvPicPr>
          <p:cNvPr id="8"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751" r="52816">
                        <a14:foregroundMark x1="17522" y1="45179" x2="35670" y2="41429"/>
                        <a14:foregroundMark x1="17522" y1="55000" x2="40300" y2="50179"/>
                        <a14:foregroundMark x1="22904" y1="70536" x2="23404" y2="82857"/>
                      </a14:backgroundRemoval>
                    </a14:imgEffect>
                  </a14:imgLayer>
                </a14:imgProps>
              </a:ext>
              <a:ext uri="{28A0092B-C50C-407E-A947-70E740481C1C}">
                <a14:useLocalDpi xmlns:a14="http://schemas.microsoft.com/office/drawing/2010/main" val="0"/>
              </a:ext>
            </a:extLst>
          </a:blip>
          <a:srcRect r="51819" b="10173"/>
          <a:stretch/>
        </p:blipFill>
        <p:spPr bwMode="auto">
          <a:xfrm>
            <a:off x="5084303" y="3337367"/>
            <a:ext cx="2234131" cy="2919288"/>
          </a:xfrm>
          <a:prstGeom prst="rect">
            <a:avLst/>
          </a:prstGeom>
          <a:noFill/>
        </p:spPr>
      </p:pic>
      <p:grpSp>
        <p:nvGrpSpPr>
          <p:cNvPr id="9" name="Group 8"/>
          <p:cNvGrpSpPr/>
          <p:nvPr/>
        </p:nvGrpSpPr>
        <p:grpSpPr>
          <a:xfrm>
            <a:off x="1126723" y="3449875"/>
            <a:ext cx="2827961" cy="2806780"/>
            <a:chOff x="748617" y="3058191"/>
            <a:chExt cx="3256079" cy="3245966"/>
          </a:xfrm>
        </p:grpSpPr>
        <p:pic>
          <p:nvPicPr>
            <p:cNvPr id="10" name="Picture 9"/>
            <p:cNvPicPr>
              <a:picLocks noChangeAspect="1" noChangeArrowheads="1"/>
            </p:cNvPicPr>
            <p:nvPr/>
          </p:nvPicPr>
          <p:blipFill>
            <a:blip r:embed="rId5" cstate="print"/>
            <a:srcRect/>
            <a:stretch>
              <a:fillRect/>
            </a:stretch>
          </p:blipFill>
          <p:spPr bwMode="auto">
            <a:xfrm>
              <a:off x="748617" y="3072613"/>
              <a:ext cx="3126623" cy="3231544"/>
            </a:xfrm>
            <a:prstGeom prst="rect">
              <a:avLst/>
            </a:prstGeom>
            <a:noFill/>
            <a:ln w="9525">
              <a:noFill/>
              <a:miter lim="800000"/>
              <a:headEnd/>
              <a:tailEnd/>
            </a:ln>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7390" y="3058191"/>
              <a:ext cx="3087306" cy="2964491"/>
            </a:xfrm>
            <a:prstGeom prst="rect">
              <a:avLst/>
            </a:prstGeom>
            <a:noFill/>
          </p:spPr>
        </p:pic>
      </p:grpSp>
    </p:spTree>
    <p:extLst>
      <p:ext uri="{BB962C8B-B14F-4D97-AF65-F5344CB8AC3E}">
        <p14:creationId xmlns:p14="http://schemas.microsoft.com/office/powerpoint/2010/main" val="281911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 Applications / Examples</a:t>
            </a:r>
            <a:endParaRPr lang="en-US" dirty="0"/>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7</a:t>
            </a:fld>
            <a:endParaRPr lang="en-US" dirty="0"/>
          </a:p>
        </p:txBody>
      </p:sp>
      <p:pic>
        <p:nvPicPr>
          <p:cNvPr id="8" name="Picture 7">
            <a:hlinkClick r:id="rId3"/>
          </p:cNvPr>
          <p:cNvPicPr>
            <a:picLocks noChangeAspect="1"/>
          </p:cNvPicPr>
          <p:nvPr/>
        </p:nvPicPr>
        <p:blipFill>
          <a:blip r:embed="rId4"/>
          <a:stretch>
            <a:fillRect/>
          </a:stretch>
        </p:blipFill>
        <p:spPr>
          <a:xfrm>
            <a:off x="2274674" y="1873972"/>
            <a:ext cx="4708989" cy="4187424"/>
          </a:xfrm>
          <a:prstGeom prst="rect">
            <a:avLst/>
          </a:prstGeom>
        </p:spPr>
      </p:pic>
      <p:sp>
        <p:nvSpPr>
          <p:cNvPr id="9" name="Rectangle 8"/>
          <p:cNvSpPr/>
          <p:nvPr/>
        </p:nvSpPr>
        <p:spPr>
          <a:xfrm>
            <a:off x="3109829" y="1342227"/>
            <a:ext cx="2889509" cy="369332"/>
          </a:xfrm>
          <a:prstGeom prst="rect">
            <a:avLst/>
          </a:prstGeom>
        </p:spPr>
        <p:txBody>
          <a:bodyPr wrap="none">
            <a:spAutoFit/>
          </a:bodyPr>
          <a:lstStyle/>
          <a:p>
            <a:r>
              <a:rPr lang="en-US" dirty="0" smtClean="0"/>
              <a:t>Bipedal Robot Learn </a:t>
            </a:r>
            <a:r>
              <a:rPr lang="en-US" dirty="0"/>
              <a:t>to Walk</a:t>
            </a:r>
          </a:p>
        </p:txBody>
      </p:sp>
    </p:spTree>
    <p:extLst>
      <p:ext uri="{BB962C8B-B14F-4D97-AF65-F5344CB8AC3E}">
        <p14:creationId xmlns:p14="http://schemas.microsoft.com/office/powerpoint/2010/main" val="5507891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219200"/>
                <a:ext cx="5863389" cy="4937760"/>
              </a:xfrm>
            </p:spPr>
            <p:txBody>
              <a:bodyPr/>
              <a:lstStyle/>
              <a:p>
                <a:r>
                  <a:rPr lang="en-US" dirty="0" smtClean="0"/>
                  <a:t>Bellman Equation for a MDP given policy </a:t>
                </a:r>
                <a14:m>
                  <m:oMath xmlns:m="http://schemas.openxmlformats.org/officeDocument/2006/math">
                    <m:r>
                      <a:rPr lang="en-US" b="0" i="1" smtClean="0">
                        <a:latin typeface="Cambria Math" panose="02040503050406030204" pitchFamily="18" charset="0"/>
                      </a:rPr>
                      <m:t>𝜋</m:t>
                    </m:r>
                  </m:oMath>
                </a14:m>
                <a:r>
                  <a:rPr lang="en-US" dirty="0" smtClean="0"/>
                  <a:t> (not necessarily optimal policy)</a:t>
                </a:r>
              </a:p>
              <a:p>
                <a:pPr lvl="1"/>
                <a:endParaRPr lang="en-US" dirty="0" smtClean="0"/>
              </a:p>
              <a:p>
                <a:pPr lvl="1"/>
                <a:endParaRPr lang="en-US" dirty="0"/>
              </a:p>
              <a:p>
                <a:pPr lvl="1"/>
                <a:r>
                  <a:rPr lang="en-US" dirty="0" smtClean="0"/>
                  <a:t>Clearly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smtClean="0"/>
                  <a:t> exits when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&lt;1</m:t>
                    </m:r>
                  </m:oMath>
                </a14:m>
                <a:r>
                  <a:rPr lang="en-US" dirty="0" smtClean="0"/>
                  <a:t>. This is just the necessary condition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𝑠</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219200"/>
                <a:ext cx="5863389" cy="4937760"/>
              </a:xfrm>
              <a:blipFill rotWithShape="0">
                <a:blip r:embed="rId2"/>
                <a:stretch>
                  <a:fillRect l="-1040"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70</a:t>
            </a:fld>
            <a:endParaRPr lang="en-US" dirty="0"/>
          </a:p>
        </p:txBody>
      </p:sp>
      <p:pic>
        <p:nvPicPr>
          <p:cNvPr id="1026" name="Picture 2" descr="Richard Ernest Bell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911" y="1566111"/>
            <a:ext cx="2095500" cy="26193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8" name="Rectangle 7"/>
              <p:cNvSpPr/>
              <p:nvPr/>
            </p:nvSpPr>
            <p:spPr>
              <a:xfrm>
                <a:off x="1288553" y="2488929"/>
                <a:ext cx="4304512" cy="773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𝑈</m:t>
                          </m:r>
                        </m:e>
                        <m:sup>
                          <m:r>
                            <a:rPr lang="en-US" b="0" i="1" smtClean="0">
                              <a:latin typeface="Cambria Math" panose="02040503050406030204" pitchFamily="18" charset="0"/>
                            </a:rPr>
                            <m:t>𝜋</m:t>
                          </m:r>
                        </m:sup>
                      </m:sSup>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d>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𝜋</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e>
                      </m:nary>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1288553" y="2488929"/>
                <a:ext cx="4304512" cy="773738"/>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151022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smtClean="0"/>
                  <a:t>Bellman Optimality Equation</a:t>
                </a:r>
              </a:p>
              <a:p>
                <a:pPr lvl="1"/>
                <a:r>
                  <a:rPr lang="en-US" dirty="0" smtClean="0"/>
                  <a:t>If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oMath>
                </a14:m>
                <a:r>
                  <a:rPr lang="en-US" dirty="0" smtClean="0"/>
                  <a:t> is an </a:t>
                </a:r>
                <a:r>
                  <a:rPr lang="en-US" b="1" dirty="0" smtClean="0"/>
                  <a:t>optimal</a:t>
                </a:r>
                <a:r>
                  <a:rPr lang="en-US" dirty="0" smtClean="0"/>
                  <a:t> policy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 is the expected reward from state </a:t>
                </a:r>
                <a14:m>
                  <m:oMath xmlns:m="http://schemas.openxmlformats.org/officeDocument/2006/math">
                    <m:r>
                      <a:rPr lang="en-US" b="0" i="1" smtClean="0">
                        <a:latin typeface="Cambria Math" panose="02040503050406030204" pitchFamily="18" charset="0"/>
                      </a:rPr>
                      <m:t>𝑠</m:t>
                    </m:r>
                  </m:oMath>
                </a14:m>
                <a:r>
                  <a:rPr lang="en-US" dirty="0" smtClean="0"/>
                  <a:t> following policy </a:t>
                </a:r>
                <a14:m>
                  <m:oMath xmlns:m="http://schemas.openxmlformats.org/officeDocument/2006/math">
                    <m:r>
                      <a:rPr lang="en-US" b="0" i="1" smtClean="0">
                        <a:latin typeface="Cambria Math" panose="02040503050406030204" pitchFamily="18" charset="0"/>
                      </a:rPr>
                      <m:t>𝜋</m:t>
                    </m:r>
                  </m:oMath>
                </a14:m>
                <a:r>
                  <a:rPr lang="en-US" dirty="0" smtClean="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smtClean="0"/>
                  <a:t> should satisfy</a:t>
                </a:r>
              </a:p>
              <a:p>
                <a:pPr lvl="1"/>
                <a:endParaRPr lang="en-US" dirty="0" smtClean="0"/>
              </a:p>
              <a:p>
                <a:pPr lvl="1"/>
                <a:endParaRPr lang="en-US" dirty="0" smtClean="0"/>
              </a:p>
              <a:p>
                <a:pPr lvl="1"/>
                <a:endParaRPr lang="en-US" dirty="0"/>
              </a:p>
              <a:p>
                <a:pPr lvl="1"/>
                <a:endParaRPr lang="en-US" dirty="0" smtClean="0"/>
              </a:p>
              <a:p>
                <a:pPr lvl="1"/>
                <a:r>
                  <a:rPr lang="en-US" dirty="0" smtClean="0"/>
                  <a:t>Why? When the policy is optimal, one always choose the action with the highest expected utility</a:t>
                </a:r>
                <a:endParaRPr lang="en-US" dirty="0"/>
              </a:p>
              <a:p>
                <a:pPr lvl="1"/>
                <a:endParaRPr lang="en-US"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r="-170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71</a:t>
            </a:fld>
            <a:endParaRPr lang="en-US" dirty="0"/>
          </a:p>
        </p:txBody>
      </p:sp>
      <mc:AlternateContent xmlns:mc="http://schemas.openxmlformats.org/markup-compatibility/2006" xmlns:a14="http://schemas.microsoft.com/office/drawing/2010/main">
        <mc:Choice Requires="a14">
          <p:sp>
            <p:nvSpPr>
              <p:cNvPr id="15" name="Rectangle 14"/>
              <p:cNvSpPr/>
              <p:nvPr/>
            </p:nvSpPr>
            <p:spPr>
              <a:xfrm>
                <a:off x="2084586" y="2914342"/>
                <a:ext cx="4383058" cy="773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𝛾</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fName>
                        <m:e>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e>
                          </m:nary>
                        </m:e>
                      </m:func>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084586" y="2914342"/>
                <a:ext cx="4383058" cy="773738"/>
              </a:xfrm>
              <a:prstGeom prst="rect">
                <a:avLst/>
              </a:prstGeom>
              <a:blipFill rotWithShape="0">
                <a:blip r:embed="rId3"/>
                <a:stretch>
                  <a:fillRect/>
                </a:stretch>
              </a:blipFill>
            </p:spPr>
            <p:txBody>
              <a:bodyPr/>
              <a:lstStyle/>
              <a:p>
                <a:r>
                  <a:rPr lang="en-US">
                    <a:noFill/>
                  </a:rPr>
                  <a:t> </a:t>
                </a:r>
              </a:p>
            </p:txBody>
          </p:sp>
        </mc:Fallback>
      </mc:AlternateContent>
      <p:sp>
        <p:nvSpPr>
          <p:cNvPr id="9" name="Rounded Rectangle 8"/>
          <p:cNvSpPr/>
          <p:nvPr/>
        </p:nvSpPr>
        <p:spPr>
          <a:xfrm>
            <a:off x="3025069" y="3088235"/>
            <a:ext cx="559444" cy="3665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333467" y="3828755"/>
            <a:ext cx="1942648" cy="369332"/>
          </a:xfrm>
          <a:prstGeom prst="rect">
            <a:avLst/>
          </a:prstGeom>
          <a:noFill/>
        </p:spPr>
        <p:txBody>
          <a:bodyPr wrap="none" rtlCol="0">
            <a:spAutoFit/>
          </a:bodyPr>
          <a:lstStyle/>
          <a:p>
            <a:r>
              <a:rPr lang="en-US" dirty="0" smtClean="0">
                <a:solidFill>
                  <a:schemeClr val="accent1"/>
                </a:solidFill>
              </a:rPr>
              <a:t>Immediate Reward</a:t>
            </a:r>
            <a:endParaRPr lang="en-US" dirty="0">
              <a:solidFill>
                <a:schemeClr val="accent1"/>
              </a:solidFill>
            </a:endParaRPr>
          </a:p>
        </p:txBody>
      </p:sp>
      <p:sp>
        <p:nvSpPr>
          <p:cNvPr id="11" name="Rounded Rectangle 10"/>
          <p:cNvSpPr/>
          <p:nvPr/>
        </p:nvSpPr>
        <p:spPr>
          <a:xfrm>
            <a:off x="3952974" y="2960128"/>
            <a:ext cx="2381492" cy="6692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3225" y="3811448"/>
            <a:ext cx="1578958" cy="369332"/>
          </a:xfrm>
          <a:prstGeom prst="rect">
            <a:avLst/>
          </a:prstGeom>
          <a:noFill/>
        </p:spPr>
        <p:txBody>
          <a:bodyPr wrap="none" rtlCol="0">
            <a:spAutoFit/>
          </a:bodyPr>
          <a:lstStyle/>
          <a:p>
            <a:r>
              <a:rPr lang="en-US" dirty="0" smtClean="0">
                <a:solidFill>
                  <a:schemeClr val="accent1"/>
                </a:solidFill>
              </a:rPr>
              <a:t>Future Reward</a:t>
            </a:r>
            <a:endParaRPr lang="en-US" dirty="0">
              <a:solidFill>
                <a:schemeClr val="accent1"/>
              </a:solidFill>
            </a:endParaRPr>
          </a:p>
        </p:txBody>
      </p:sp>
      <p:sp>
        <p:nvSpPr>
          <p:cNvPr id="13" name="TextBox 12"/>
          <p:cNvSpPr txBox="1"/>
          <p:nvPr/>
        </p:nvSpPr>
        <p:spPr>
          <a:xfrm>
            <a:off x="3519292" y="2482553"/>
            <a:ext cx="2715359" cy="369332"/>
          </a:xfrm>
          <a:prstGeom prst="rect">
            <a:avLst/>
          </a:prstGeom>
          <a:noFill/>
        </p:spPr>
        <p:txBody>
          <a:bodyPr wrap="none" rtlCol="0">
            <a:spAutoFit/>
          </a:bodyPr>
          <a:lstStyle/>
          <a:p>
            <a:r>
              <a:rPr lang="en-US" dirty="0" smtClean="0">
                <a:solidFill>
                  <a:schemeClr val="accent1"/>
                </a:solidFill>
              </a:rPr>
              <a:t>Discount Factor for Future</a:t>
            </a:r>
            <a:endParaRPr lang="en-US" dirty="0">
              <a:solidFill>
                <a:schemeClr val="accent1"/>
              </a:solidFill>
            </a:endParaRPr>
          </a:p>
        </p:txBody>
      </p:sp>
      <p:cxnSp>
        <p:nvCxnSpPr>
          <p:cNvPr id="14" name="Straight Arrow Connector 13"/>
          <p:cNvCxnSpPr/>
          <p:nvPr/>
        </p:nvCxnSpPr>
        <p:spPr>
          <a:xfrm flipH="1">
            <a:off x="3883525" y="2799511"/>
            <a:ext cx="1" cy="352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325047" y="3454767"/>
            <a:ext cx="7717" cy="443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300972" y="3676472"/>
            <a:ext cx="1901" cy="291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Rectangle 19"/>
              <p:cNvSpPr/>
              <p:nvPr/>
            </p:nvSpPr>
            <p:spPr>
              <a:xfrm>
                <a:off x="3956815" y="506373"/>
                <a:ext cx="4867486" cy="379015"/>
              </a:xfrm>
              <a:prstGeom prst="rect">
                <a:avLst/>
              </a:prstGeom>
            </p:spPr>
            <p:txBody>
              <a:bodyPr wrap="none">
                <a:spAutoFit/>
              </a:bodyPr>
              <a:lstStyle/>
              <a:p>
                <a:pPr/>
                <a:r>
                  <a:rPr lang="en-US" dirty="0" smtClean="0">
                    <a:solidFill>
                      <a:srgbClr val="FF0000"/>
                    </a:solidFill>
                  </a:rPr>
                  <a:t>Recall </a:t>
                </a:r>
                <a14:m>
                  <m:oMath xmlns:m="http://schemas.openxmlformats.org/officeDocument/2006/math">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𝑈</m:t>
                        </m:r>
                      </m:e>
                      <m:sup>
                        <m:r>
                          <a:rPr lang="en-US" i="1">
                            <a:solidFill>
                              <a:srgbClr val="FF0000"/>
                            </a:solidFill>
                            <a:latin typeface="Cambria Math" panose="02040503050406030204" pitchFamily="18" charset="0"/>
                          </a:rPr>
                          <m:t>𝜋</m:t>
                        </m:r>
                      </m:sup>
                    </m:sSup>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𝑅</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𝛾</m:t>
                    </m:r>
                    <m:nary>
                      <m:naryPr>
                        <m:chr m:val="∑"/>
                        <m:supHide m:val="on"/>
                        <m:ctrlPr>
                          <a:rPr lang="en-US" i="1">
                            <a:solidFill>
                              <a:srgbClr val="FF0000"/>
                            </a:solidFill>
                            <a:latin typeface="Cambria Math" panose="02040503050406030204" pitchFamily="18" charset="0"/>
                          </a:rPr>
                        </m:ctrlPr>
                      </m:naryPr>
                      <m:sub>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m:t>
                            </m:r>
                          </m:sup>
                        </m:sSup>
                      </m:sub>
                      <m:sup/>
                      <m:e>
                        <m:r>
                          <a:rPr lang="en-US" i="1">
                            <a:solidFill>
                              <a:srgbClr val="FF0000"/>
                            </a:solidFill>
                            <a:latin typeface="Cambria Math" panose="02040503050406030204" pitchFamily="18" charset="0"/>
                          </a:rPr>
                          <m:t>𝑃</m:t>
                        </m:r>
                        <m:d>
                          <m:dPr>
                            <m:ctrlPr>
                              <a:rPr lang="en-US" i="1">
                                <a:solidFill>
                                  <a:srgbClr val="FF0000"/>
                                </a:solidFill>
                                <a:latin typeface="Cambria Math" panose="02040503050406030204" pitchFamily="18" charset="0"/>
                              </a:rPr>
                            </m:ctrlPr>
                          </m:dPr>
                          <m:e>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m:t>
                                </m:r>
                              </m:sup>
                            </m:sSup>
                          </m:e>
                          <m:e>
                            <m:r>
                              <a:rPr lang="en-US" i="1">
                                <a:solidFill>
                                  <a:srgbClr val="FF0000"/>
                                </a:solidFill>
                                <a:latin typeface="Cambria Math" panose="02040503050406030204" pitchFamily="18" charset="0"/>
                              </a:rPr>
                              <m:t>𝑠</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𝜋</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𝑠</m:t>
                            </m:r>
                            <m:r>
                              <a:rPr lang="en-US" i="1">
                                <a:solidFill>
                                  <a:srgbClr val="FF0000"/>
                                </a:solidFill>
                                <a:latin typeface="Cambria Math" panose="02040503050406030204" pitchFamily="18" charset="0"/>
                              </a:rPr>
                              <m:t>)</m:t>
                            </m:r>
                          </m:e>
                        </m:d>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𝑈</m:t>
                            </m:r>
                          </m:e>
                          <m:sup>
                            <m:r>
                              <a:rPr lang="en-US" i="1">
                                <a:solidFill>
                                  <a:srgbClr val="FF0000"/>
                                </a:solidFill>
                                <a:latin typeface="Cambria Math" panose="02040503050406030204" pitchFamily="18" charset="0"/>
                              </a:rPr>
                              <m:t>𝜋</m:t>
                            </m:r>
                          </m:sup>
                        </m:sSup>
                        <m:r>
                          <a:rPr lang="en-US"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m:t>
                            </m:r>
                          </m:sup>
                        </m:sSup>
                        <m:r>
                          <a:rPr lang="en-US" i="1">
                            <a:solidFill>
                              <a:srgbClr val="FF0000"/>
                            </a:solidFill>
                            <a:latin typeface="Cambria Math" panose="02040503050406030204" pitchFamily="18" charset="0"/>
                          </a:rPr>
                          <m:t>)</m:t>
                        </m:r>
                      </m:e>
                    </m:nary>
                  </m:oMath>
                </a14:m>
                <a:endParaRPr lang="en-US" dirty="0">
                  <a:solidFill>
                    <a:srgbClr val="FF0000"/>
                  </a:solidFill>
                </a:endParaRPr>
              </a:p>
            </p:txBody>
          </p:sp>
        </mc:Choice>
        <mc:Fallback>
          <p:sp>
            <p:nvSpPr>
              <p:cNvPr id="20" name="Rectangle 19"/>
              <p:cNvSpPr>
                <a:spLocks noRot="1" noChangeAspect="1" noMove="1" noResize="1" noEditPoints="1" noAdjustHandles="1" noChangeArrowheads="1" noChangeShapeType="1" noTextEdit="1"/>
              </p:cNvSpPr>
              <p:nvPr/>
            </p:nvSpPr>
            <p:spPr>
              <a:xfrm>
                <a:off x="3956815" y="506373"/>
                <a:ext cx="4867486" cy="379015"/>
              </a:xfrm>
              <a:prstGeom prst="rect">
                <a:avLst/>
              </a:prstGeom>
              <a:blipFill rotWithShape="0">
                <a:blip r:embed="rId4"/>
                <a:stretch>
                  <a:fillRect l="-1001" t="-116129" b="-1806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842982" y="5825588"/>
                <a:ext cx="8442696" cy="454740"/>
              </a:xfrm>
              <a:prstGeom prst="rect">
                <a:avLst/>
              </a:prstGeom>
            </p:spPr>
            <p:txBody>
              <a:bodyPr wrap="none">
                <a:spAutoFit/>
              </a:bodyPr>
              <a:lstStyle/>
              <a:p>
                <a:r>
                  <a:rPr lang="en-US" dirty="0" smtClean="0">
                    <a:solidFill>
                      <a:schemeClr val="tx1"/>
                    </a:solidFill>
                  </a:rPr>
                  <a:t>So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𝑈</m:t>
                        </m:r>
                      </m:e>
                      <m:sup>
                        <m:r>
                          <a:rPr lang="en-US" b="0" i="1" smtClean="0">
                            <a:solidFill>
                              <a:schemeClr val="tx1"/>
                            </a:solidFill>
                            <a:latin typeface="Cambria Math" panose="02040503050406030204" pitchFamily="18" charset="0"/>
                          </a:rPr>
                          <m:t>∗</m:t>
                        </m:r>
                      </m:sup>
                    </m:sSup>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nary>
                      <m:naryPr>
                        <m:chr m:val="∑"/>
                        <m:supHide m:val="on"/>
                        <m:ctrlPr>
                          <a:rPr lang="en-US" i="1">
                            <a:solidFill>
                              <a:schemeClr val="tx1"/>
                            </a:solidFill>
                            <a:latin typeface="Cambria Math" panose="02040503050406030204" pitchFamily="18" charset="0"/>
                          </a:rPr>
                        </m:ctrlPr>
                      </m:naryPr>
                      <m:sub>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sub>
                      <m:sup/>
                      <m:e>
                        <m:r>
                          <a:rPr lang="en-US" i="1">
                            <a:solidFill>
                              <a:schemeClr val="tx1"/>
                            </a:solidFill>
                            <a:latin typeface="Cambria Math" panose="02040503050406030204" pitchFamily="18" charset="0"/>
                          </a:rPr>
                          <m:t>𝑃</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𝜋</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e>
                        </m:d>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𝑈</m:t>
                            </m:r>
                          </m:e>
                          <m:sup>
                            <m:r>
                              <a:rPr lang="en-US" b="0" i="1" smtClean="0">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nary>
                    <m:r>
                      <a:rPr lang="en-US" b="0" i="1" smtClean="0">
                        <a:solidFill>
                          <a:schemeClr val="tx1"/>
                        </a:solidFill>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𝛾</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fName>
                      <m:e>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e>
                        </m:nary>
                      </m:e>
                    </m:func>
                  </m:oMath>
                </a14:m>
                <a:endParaRPr lang="en-US" dirty="0">
                  <a:solidFill>
                    <a:schemeClr val="tx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842982" y="5825588"/>
                <a:ext cx="8442696" cy="454740"/>
              </a:xfrm>
              <a:prstGeom prst="rect">
                <a:avLst/>
              </a:prstGeom>
              <a:blipFill rotWithShape="0">
                <a:blip r:embed="rId5"/>
                <a:stretch>
                  <a:fillRect l="-578" t="-97297" b="-1351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371641" y="4943553"/>
                <a:ext cx="8911390" cy="7737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smtClean="0">
                              <a:latin typeface="Cambria Math" panose="02040503050406030204" pitchFamily="18" charset="0"/>
                            </a:rPr>
                            <m:t>𝜋</m:t>
                          </m:r>
                        </m:e>
                        <m:sup>
                          <m:r>
                            <a:rPr lang="en-US" b="0" i="1" smtClean="0">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𝑎</m:t>
                              </m:r>
                            </m:lim>
                          </m:limLow>
                        </m:fName>
                        <m:e>
                          <m:r>
                            <a:rPr lang="en-US" i="1">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b="0" i="1" smtClean="0">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nary>
                          <m:r>
                            <a:rPr lang="en-US" i="1">
                              <a:latin typeface="Cambria Math" panose="02040503050406030204" pitchFamily="18" charset="0"/>
                            </a:rPr>
                            <m:t>)</m:t>
                          </m:r>
                        </m:e>
                      </m:func>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𝑎</m:t>
                              </m:r>
                            </m:lim>
                          </m:limLow>
                        </m:fName>
                        <m:e>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b="0" i="1" smtClean="0">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nary>
                          <m:r>
                            <a:rPr lang="en-US" i="1">
                              <a:latin typeface="Cambria Math" panose="02040503050406030204" pitchFamily="18" charset="0"/>
                            </a:rPr>
                            <m:t>)</m:t>
                          </m:r>
                        </m:e>
                      </m:func>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371641" y="4943553"/>
                <a:ext cx="8911390" cy="773738"/>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8335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lstStyle/>
              <a:p>
                <a:r>
                  <a:rPr lang="en-US" dirty="0"/>
                  <a:t>Finding optimal policy through Value Iteration</a:t>
                </a:r>
              </a:p>
              <a:p>
                <a:pPr lvl="1"/>
                <a:r>
                  <a:rPr lang="en-US" dirty="0"/>
                  <a:t>Bellman Update</a:t>
                </a:r>
              </a:p>
              <a:p>
                <a:pPr lvl="1"/>
                <a:endParaRPr lang="en-US" dirty="0"/>
              </a:p>
              <a:p>
                <a:pPr lvl="1"/>
                <a:endParaRPr lang="en-US" dirty="0"/>
              </a:p>
              <a:p>
                <a:pPr lvl="1"/>
                <a:r>
                  <a:rPr lang="en-US" dirty="0"/>
                  <a:t>Theorem:  Value iteration converges to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m:t>
                        </m:r>
                      </m:sup>
                    </m:sSup>
                  </m:oMath>
                </a14:m>
                <a:endParaRPr lang="en-US" dirty="0"/>
              </a:p>
              <a:p>
                <a:pPr lvl="2"/>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t="-123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72</a:t>
            </a:fld>
            <a:endParaRPr lang="en-US" dirty="0"/>
          </a:p>
        </p:txBody>
      </p:sp>
      <mc:AlternateContent xmlns:mc="http://schemas.openxmlformats.org/markup-compatibility/2006">
        <mc:Choice xmlns:a14="http://schemas.microsoft.com/office/drawing/2010/main" Requires="a14">
          <p:sp>
            <p:nvSpPr>
              <p:cNvPr id="7" name="Rectangle 6"/>
              <p:cNvSpPr/>
              <p:nvPr/>
            </p:nvSpPr>
            <p:spPr>
              <a:xfrm>
                <a:off x="1020116" y="2174013"/>
                <a:ext cx="6109503" cy="773738"/>
              </a:xfrm>
              <a:prstGeom prst="rect">
                <a:avLst/>
              </a:prstGeom>
            </p:spPr>
            <p:txBody>
              <a:bodyPr wrap="square">
                <a:spAutoFit/>
              </a:bodyPr>
              <a:lstStyle/>
              <a:p>
                <a:pPr lvl="1"/>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𝛾</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fName>
                        <m:e>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e>
                          </m:nary>
                        </m:e>
                      </m:func>
                    </m:oMath>
                  </m:oMathPara>
                </a14:m>
                <a:endParaRPr lang="en-US" dirty="0"/>
              </a:p>
            </p:txBody>
          </p:sp>
        </mc:Choice>
        <mc:Fallback>
          <p:sp>
            <p:nvSpPr>
              <p:cNvPr id="7" name="Rectangle 6"/>
              <p:cNvSpPr>
                <a:spLocks noRot="1" noChangeAspect="1" noMove="1" noResize="1" noEditPoints="1" noAdjustHandles="1" noChangeArrowheads="1" noChangeShapeType="1" noTextEdit="1"/>
              </p:cNvSpPr>
              <p:nvPr/>
            </p:nvSpPr>
            <p:spPr>
              <a:xfrm>
                <a:off x="1020116" y="2174013"/>
                <a:ext cx="6109503" cy="77373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3862595" y="214678"/>
                <a:ext cx="4867486" cy="379015"/>
              </a:xfrm>
              <a:prstGeom prst="rect">
                <a:avLst/>
              </a:prstGeom>
            </p:spPr>
            <p:txBody>
              <a:bodyPr wrap="none">
                <a:spAutoFit/>
              </a:bodyPr>
              <a:lstStyle/>
              <a:p>
                <a:pPr/>
                <a:r>
                  <a:rPr lang="en-US" dirty="0" smtClean="0">
                    <a:solidFill>
                      <a:srgbClr val="FF0000"/>
                    </a:solidFill>
                  </a:rPr>
                  <a:t>Recall </a:t>
                </a:r>
                <a14:m>
                  <m:oMath xmlns:m="http://schemas.openxmlformats.org/officeDocument/2006/math">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𝑈</m:t>
                        </m:r>
                      </m:e>
                      <m:sup>
                        <m:r>
                          <a:rPr lang="en-US" i="1">
                            <a:solidFill>
                              <a:srgbClr val="FF0000"/>
                            </a:solidFill>
                            <a:latin typeface="Cambria Math" panose="02040503050406030204" pitchFamily="18" charset="0"/>
                          </a:rPr>
                          <m:t>𝜋</m:t>
                        </m:r>
                      </m:sup>
                    </m:sSup>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𝑅</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𝛾</m:t>
                    </m:r>
                    <m:nary>
                      <m:naryPr>
                        <m:chr m:val="∑"/>
                        <m:supHide m:val="on"/>
                        <m:ctrlPr>
                          <a:rPr lang="en-US" i="1">
                            <a:solidFill>
                              <a:srgbClr val="FF0000"/>
                            </a:solidFill>
                            <a:latin typeface="Cambria Math" panose="02040503050406030204" pitchFamily="18" charset="0"/>
                          </a:rPr>
                        </m:ctrlPr>
                      </m:naryPr>
                      <m:sub>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m:t>
                            </m:r>
                          </m:sup>
                        </m:sSup>
                      </m:sub>
                      <m:sup/>
                      <m:e>
                        <m:r>
                          <a:rPr lang="en-US" i="1">
                            <a:solidFill>
                              <a:srgbClr val="FF0000"/>
                            </a:solidFill>
                            <a:latin typeface="Cambria Math" panose="02040503050406030204" pitchFamily="18" charset="0"/>
                          </a:rPr>
                          <m:t>𝑃</m:t>
                        </m:r>
                        <m:d>
                          <m:dPr>
                            <m:ctrlPr>
                              <a:rPr lang="en-US" i="1">
                                <a:solidFill>
                                  <a:srgbClr val="FF0000"/>
                                </a:solidFill>
                                <a:latin typeface="Cambria Math" panose="02040503050406030204" pitchFamily="18" charset="0"/>
                              </a:rPr>
                            </m:ctrlPr>
                          </m:dPr>
                          <m:e>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m:t>
                                </m:r>
                              </m:sup>
                            </m:sSup>
                          </m:e>
                          <m:e>
                            <m:r>
                              <a:rPr lang="en-US" i="1">
                                <a:solidFill>
                                  <a:srgbClr val="FF0000"/>
                                </a:solidFill>
                                <a:latin typeface="Cambria Math" panose="02040503050406030204" pitchFamily="18" charset="0"/>
                              </a:rPr>
                              <m:t>𝑠</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𝜋</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𝑠</m:t>
                            </m:r>
                            <m:r>
                              <a:rPr lang="en-US" i="1">
                                <a:solidFill>
                                  <a:srgbClr val="FF0000"/>
                                </a:solidFill>
                                <a:latin typeface="Cambria Math" panose="02040503050406030204" pitchFamily="18" charset="0"/>
                              </a:rPr>
                              <m:t>)</m:t>
                            </m:r>
                          </m:e>
                        </m:d>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𝑈</m:t>
                            </m:r>
                          </m:e>
                          <m:sup>
                            <m:r>
                              <a:rPr lang="en-US" i="1">
                                <a:solidFill>
                                  <a:srgbClr val="FF0000"/>
                                </a:solidFill>
                                <a:latin typeface="Cambria Math" panose="02040503050406030204" pitchFamily="18" charset="0"/>
                              </a:rPr>
                              <m:t>𝜋</m:t>
                            </m:r>
                          </m:sup>
                        </m:sSup>
                        <m:r>
                          <a:rPr lang="en-US"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m:t>
                            </m:r>
                          </m:sup>
                        </m:sSup>
                        <m:r>
                          <a:rPr lang="en-US" i="1">
                            <a:solidFill>
                              <a:srgbClr val="FF0000"/>
                            </a:solidFill>
                            <a:latin typeface="Cambria Math" panose="02040503050406030204" pitchFamily="18" charset="0"/>
                          </a:rPr>
                          <m:t>)</m:t>
                        </m:r>
                      </m:e>
                    </m:nary>
                  </m:oMath>
                </a14:m>
                <a:endParaRPr lang="en-US" dirty="0">
                  <a:solidFill>
                    <a:srgbClr val="FF0000"/>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3862595" y="214678"/>
                <a:ext cx="4867486" cy="379015"/>
              </a:xfrm>
              <a:prstGeom prst="rect">
                <a:avLst/>
              </a:prstGeom>
              <a:blipFill rotWithShape="0">
                <a:blip r:embed="rId4"/>
                <a:stretch>
                  <a:fillRect l="-1128" t="-116129" b="-1806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3905876" y="584323"/>
                <a:ext cx="4780924" cy="454740"/>
              </a:xfrm>
              <a:prstGeom prst="rect">
                <a:avLst/>
              </a:prstGeom>
            </p:spPr>
            <p:txBody>
              <a:bodyPr wrap="none">
                <a:spAutoFit/>
              </a:bodyPr>
              <a:lstStyle/>
              <a:p>
                <a:r>
                  <a:rPr lang="en-US" dirty="0" smtClean="0">
                    <a:solidFill>
                      <a:srgbClr val="FF0000"/>
                    </a:solidFill>
                  </a:rPr>
                  <a:t>And </a:t>
                </a:r>
                <a14:m>
                  <m:oMath xmlns:m="http://schemas.openxmlformats.org/officeDocument/2006/math">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𝑈</m:t>
                        </m:r>
                      </m:e>
                      <m:sup>
                        <m:r>
                          <a:rPr lang="en-US" i="1">
                            <a:solidFill>
                              <a:srgbClr val="FF0000"/>
                            </a:solidFill>
                            <a:latin typeface="Cambria Math" panose="02040503050406030204" pitchFamily="18" charset="0"/>
                          </a:rPr>
                          <m:t>∗</m:t>
                        </m:r>
                      </m:sup>
                    </m:sSup>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𝑅</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𝛾</m:t>
                    </m:r>
                    <m:func>
                      <m:funcPr>
                        <m:ctrlPr>
                          <a:rPr lang="en-US" i="1">
                            <a:solidFill>
                              <a:srgbClr val="FF0000"/>
                            </a:solidFill>
                            <a:latin typeface="Cambria Math" panose="02040503050406030204" pitchFamily="18" charset="0"/>
                          </a:rPr>
                        </m:ctrlPr>
                      </m:funcPr>
                      <m:fName>
                        <m:limLow>
                          <m:limLowPr>
                            <m:ctrlPr>
                              <a:rPr lang="en-US" i="1">
                                <a:solidFill>
                                  <a:srgbClr val="FF0000"/>
                                </a:solidFill>
                                <a:latin typeface="Cambria Math" panose="02040503050406030204" pitchFamily="18" charset="0"/>
                              </a:rPr>
                            </m:ctrlPr>
                          </m:limLowPr>
                          <m:e>
                            <m:r>
                              <m:rPr>
                                <m:sty m:val="p"/>
                              </m:rPr>
                              <a:rPr lang="en-US">
                                <a:solidFill>
                                  <a:srgbClr val="FF0000"/>
                                </a:solidFill>
                                <a:latin typeface="Cambria Math" panose="02040503050406030204" pitchFamily="18" charset="0"/>
                              </a:rPr>
                              <m:t>max</m:t>
                            </m:r>
                          </m:e>
                          <m:lim>
                            <m:r>
                              <a:rPr lang="en-US" i="1">
                                <a:solidFill>
                                  <a:srgbClr val="FF0000"/>
                                </a:solidFill>
                                <a:latin typeface="Cambria Math" panose="02040503050406030204" pitchFamily="18" charset="0"/>
                              </a:rPr>
                              <m:t>𝑎</m:t>
                            </m:r>
                          </m:lim>
                        </m:limLow>
                      </m:fName>
                      <m:e>
                        <m:nary>
                          <m:naryPr>
                            <m:chr m:val="∑"/>
                            <m:supHide m:val="on"/>
                            <m:ctrlPr>
                              <a:rPr lang="en-US" i="1">
                                <a:solidFill>
                                  <a:srgbClr val="FF0000"/>
                                </a:solidFill>
                                <a:latin typeface="Cambria Math" panose="02040503050406030204" pitchFamily="18" charset="0"/>
                              </a:rPr>
                            </m:ctrlPr>
                          </m:naryPr>
                          <m:sub>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m:t>
                                </m:r>
                              </m:sup>
                            </m:sSup>
                          </m:sub>
                          <m:sup/>
                          <m:e>
                            <m:r>
                              <a:rPr lang="en-US" i="1">
                                <a:solidFill>
                                  <a:srgbClr val="FF0000"/>
                                </a:solidFill>
                                <a:latin typeface="Cambria Math" panose="02040503050406030204" pitchFamily="18" charset="0"/>
                              </a:rPr>
                              <m:t>𝑃</m:t>
                            </m:r>
                            <m:d>
                              <m:dPr>
                                <m:ctrlPr>
                                  <a:rPr lang="en-US" i="1">
                                    <a:solidFill>
                                      <a:srgbClr val="FF0000"/>
                                    </a:solidFill>
                                    <a:latin typeface="Cambria Math" panose="02040503050406030204" pitchFamily="18" charset="0"/>
                                  </a:rPr>
                                </m:ctrlPr>
                              </m:dPr>
                              <m:e>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m:t>
                                    </m:r>
                                  </m:sup>
                                </m:sSup>
                              </m:e>
                              <m:e>
                                <m:r>
                                  <a:rPr lang="en-US" i="1">
                                    <a:solidFill>
                                      <a:srgbClr val="FF0000"/>
                                    </a:solidFill>
                                    <a:latin typeface="Cambria Math" panose="02040503050406030204" pitchFamily="18" charset="0"/>
                                  </a:rPr>
                                  <m:t>𝑠</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𝑎</m:t>
                                </m:r>
                              </m:e>
                            </m:d>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𝑈</m:t>
                                </m:r>
                              </m:e>
                              <m:sup>
                                <m:r>
                                  <a:rPr lang="en-US" i="1">
                                    <a:solidFill>
                                      <a:srgbClr val="FF0000"/>
                                    </a:solidFill>
                                    <a:latin typeface="Cambria Math" panose="02040503050406030204" pitchFamily="18" charset="0"/>
                                  </a:rPr>
                                  <m:t>∗</m:t>
                                </m:r>
                              </m:sup>
                            </m:sSup>
                            <m:r>
                              <a:rPr lang="en-US" i="1">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m:t>
                                </m:r>
                              </m:sup>
                            </m:sSup>
                            <m:r>
                              <a:rPr lang="en-US" i="1">
                                <a:solidFill>
                                  <a:srgbClr val="FF0000"/>
                                </a:solidFill>
                                <a:latin typeface="Cambria Math" panose="02040503050406030204" pitchFamily="18" charset="0"/>
                              </a:rPr>
                              <m:t>)</m:t>
                            </m:r>
                          </m:e>
                        </m:nary>
                      </m:e>
                    </m:func>
                  </m:oMath>
                </a14:m>
                <a:endParaRPr lang="en-US" dirty="0">
                  <a:solidFill>
                    <a:srgbClr val="FF0000"/>
                  </a:solidFill>
                </a:endParaRPr>
              </a:p>
            </p:txBody>
          </p:sp>
        </mc:Choice>
        <mc:Fallback>
          <p:sp>
            <p:nvSpPr>
              <p:cNvPr id="10" name="Rectangle 9"/>
              <p:cNvSpPr>
                <a:spLocks noRot="1" noChangeAspect="1" noMove="1" noResize="1" noEditPoints="1" noAdjustHandles="1" noChangeArrowheads="1" noChangeShapeType="1" noTextEdit="1"/>
              </p:cNvSpPr>
              <p:nvPr/>
            </p:nvSpPr>
            <p:spPr>
              <a:xfrm>
                <a:off x="3905876" y="584323"/>
                <a:ext cx="4780924" cy="454740"/>
              </a:xfrm>
              <a:prstGeom prst="rect">
                <a:avLst/>
              </a:prstGeom>
              <a:blipFill rotWithShape="0">
                <a:blip r:embed="rId5"/>
                <a:stretch>
                  <a:fillRect l="-1148" t="-97297" b="-135135"/>
                </a:stretch>
              </a:blipFill>
            </p:spPr>
            <p:txBody>
              <a:bodyPr/>
              <a:lstStyle/>
              <a:p>
                <a:r>
                  <a:rPr lang="en-US">
                    <a:noFill/>
                  </a:rPr>
                  <a:t> </a:t>
                </a:r>
              </a:p>
            </p:txBody>
          </p:sp>
        </mc:Fallback>
      </mc:AlternateContent>
    </p:spTree>
    <p:extLst>
      <p:ext uri="{BB962C8B-B14F-4D97-AF65-F5344CB8AC3E}">
        <p14:creationId xmlns:p14="http://schemas.microsoft.com/office/powerpoint/2010/main" val="14854280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endParaRPr lang="en-US" dirty="0" smtClean="0"/>
              </a:p>
              <a:p>
                <a:endParaRPr lang="en-US" dirty="0" smtClean="0"/>
              </a:p>
              <a:p>
                <a:endParaRPr lang="en-US" dirty="0" smtClean="0"/>
              </a:p>
              <a:p>
                <a:r>
                  <a:rPr lang="en-US" dirty="0" smtClean="0"/>
                  <a:t>How should the Bellman Update change if </a:t>
                </a:r>
                <a:r>
                  <a:rPr lang="en-US" dirty="0"/>
                  <a:t>the reward function is given </a:t>
                </a:r>
                <a:r>
                  <a:rPr lang="en-US" dirty="0" smtClean="0"/>
                  <a:t>as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smtClean="0"/>
                  <a:t> or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smtClean="0"/>
                  <a:t>?</a:t>
                </a:r>
                <a:endParaRPr lang="en-US" dirty="0"/>
              </a:p>
              <a:p>
                <a:pPr lvl="1"/>
                <a:r>
                  <a:rPr lang="en-US" dirty="0"/>
                  <a:t>Given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endParaRPr lang="en-US" dirty="0" smtClean="0"/>
              </a:p>
              <a:p>
                <a:pPr marL="274320" lvl="1" indent="0">
                  <a:buNone/>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𝑈</m:t>
                          </m:r>
                        </m:e>
                        <m:sub>
                          <m:r>
                            <a:rPr lang="en-US" i="1">
                              <a:solidFill>
                                <a:schemeClr val="tx1"/>
                              </a:solidFill>
                              <a:latin typeface="Cambria Math" panose="02040503050406030204" pitchFamily="18" charset="0"/>
                            </a:rPr>
                            <m:t>𝑖</m:t>
                          </m:r>
                          <m:r>
                            <a:rPr lang="en-US" i="1">
                              <a:solidFill>
                                <a:schemeClr val="tx1"/>
                              </a:solidFill>
                              <a:latin typeface="Cambria Math" panose="02040503050406030204" pitchFamily="18" charset="0"/>
                            </a:rPr>
                            <m:t>+1</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b="0" i="1" smtClean="0">
                          <a:solidFill>
                            <a:schemeClr val="tx1"/>
                          </a:solidFill>
                          <a:latin typeface="Cambria Math" panose="02040503050406030204" pitchFamily="18" charset="0"/>
                        </a:rPr>
                        <m:t>←</m:t>
                      </m:r>
                      <m:func>
                        <m:funcPr>
                          <m:ctrlPr>
                            <a:rPr lang="en-US" i="1">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a:solidFill>
                                    <a:schemeClr val="tx1"/>
                                  </a:solidFill>
                                  <a:latin typeface="Cambria Math" panose="02040503050406030204" pitchFamily="18" charset="0"/>
                                </a:rPr>
                                <m:t>max</m:t>
                              </m:r>
                            </m:e>
                            <m:lim>
                              <m:r>
                                <a:rPr lang="en-US" i="1">
                                  <a:solidFill>
                                    <a:schemeClr val="tx1"/>
                                  </a:solidFill>
                                  <a:latin typeface="Cambria Math" panose="02040503050406030204" pitchFamily="18" charset="0"/>
                                </a:rPr>
                                <m:t>𝑎</m:t>
                              </m:r>
                            </m:lim>
                          </m:limLow>
                        </m:fName>
                        <m:e>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𝑅</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nary>
                            <m:naryPr>
                              <m:chr m:val="∑"/>
                              <m:supHide m:val="on"/>
                              <m:ctrlPr>
                                <a:rPr lang="en-US" i="1">
                                  <a:solidFill>
                                    <a:schemeClr val="tx1"/>
                                  </a:solidFill>
                                  <a:latin typeface="Cambria Math" panose="02040503050406030204" pitchFamily="18" charset="0"/>
                                </a:rPr>
                              </m:ctrlPr>
                            </m:naryPr>
                            <m:sub>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sub>
                            <m:sup/>
                            <m:e>
                              <m:r>
                                <a:rPr lang="en-US" i="1">
                                  <a:solidFill>
                                    <a:schemeClr val="tx1"/>
                                  </a:solidFill>
                                  <a:latin typeface="Cambria Math" panose="02040503050406030204" pitchFamily="18" charset="0"/>
                                </a:rPr>
                                <m:t>𝑃</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𝑈</m:t>
                                  </m:r>
                                </m:e>
                                <m:sub>
                                  <m:r>
                                    <a:rPr lang="en-US" i="1">
                                      <a:solidFill>
                                        <a:schemeClr val="tx1"/>
                                      </a:solidFill>
                                      <a:latin typeface="Cambria Math" panose="02040503050406030204" pitchFamily="18" charset="0"/>
                                    </a:rPr>
                                    <m:t>𝑖</m:t>
                                  </m:r>
                                </m:sub>
                              </m:sSub>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e>
                              </m:d>
                            </m:e>
                          </m:nary>
                          <m:r>
                            <a:rPr lang="en-US" b="0" i="1" smtClean="0">
                              <a:solidFill>
                                <a:schemeClr val="tx1"/>
                              </a:solidFill>
                              <a:latin typeface="Cambria Math" panose="02040503050406030204" pitchFamily="18" charset="0"/>
                            </a:rPr>
                            <m:t>}</m:t>
                          </m:r>
                        </m:e>
                      </m:func>
                    </m:oMath>
                  </m:oMathPara>
                </a14:m>
                <a:endParaRPr lang="en-US" dirty="0" smtClean="0"/>
              </a:p>
              <a:p>
                <a:pPr lvl="1"/>
                <a:r>
                  <a:rPr lang="en-US" dirty="0"/>
                  <a:t>Given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smtClean="0"/>
              </a:p>
              <a:p>
                <a:pPr marL="27432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fName>
                        <m:e>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b="0" i="1" smtClean="0">
                                  <a:latin typeface="Cambria Math" panose="02040503050406030204" pitchFamily="18" charset="0"/>
                                </a:rPr>
                                <m:t>)</m:t>
                              </m:r>
                            </m:e>
                          </m:nary>
                          <m:r>
                            <a:rPr lang="en-US" i="1">
                              <a:latin typeface="Cambria Math" panose="02040503050406030204" pitchFamily="18" charset="0"/>
                            </a:rPr>
                            <m:t>}</m:t>
                          </m:r>
                        </m:e>
                      </m:func>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r="-222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73</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721489" y="1219200"/>
                <a:ext cx="7830273" cy="454740"/>
              </a:xfrm>
              <a:prstGeom prst="rect">
                <a:avLst/>
              </a:prstGeom>
            </p:spPr>
            <p:txBody>
              <a:bodyPr wrap="square">
                <a:spAutoFit/>
              </a:bodyPr>
              <a:lstStyle/>
              <a:p>
                <a:r>
                  <a:rPr lang="en-US" dirty="0" smtClean="0">
                    <a:solidFill>
                      <a:srgbClr val="0070C0"/>
                    </a:solidFill>
                  </a:rPr>
                  <a:t>Bellman Optimality Equation: </a:t>
                </a:r>
                <a14:m>
                  <m:oMath xmlns:m="http://schemas.openxmlformats.org/officeDocument/2006/math">
                    <m:sSup>
                      <m:sSupPr>
                        <m:ctrlPr>
                          <a:rPr lang="en-US" i="1" smtClean="0">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𝑈</m:t>
                        </m:r>
                      </m:e>
                      <m:sup>
                        <m:r>
                          <a:rPr lang="en-US" i="1">
                            <a:solidFill>
                              <a:srgbClr val="0070C0"/>
                            </a:solidFill>
                            <a:latin typeface="Cambria Math" panose="02040503050406030204" pitchFamily="18" charset="0"/>
                          </a:rPr>
                          <m:t>∗</m:t>
                        </m:r>
                      </m:sup>
                    </m:sSup>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𝑠</m:t>
                        </m:r>
                      </m:e>
                    </m:d>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𝑅</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𝑠</m:t>
                        </m:r>
                      </m:e>
                    </m:d>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𝛾</m:t>
                    </m:r>
                    <m:func>
                      <m:funcPr>
                        <m:ctrlPr>
                          <a:rPr lang="en-US" i="1">
                            <a:solidFill>
                              <a:srgbClr val="0070C0"/>
                            </a:solidFill>
                            <a:latin typeface="Cambria Math" panose="02040503050406030204" pitchFamily="18" charset="0"/>
                          </a:rPr>
                        </m:ctrlPr>
                      </m:funcPr>
                      <m:fName>
                        <m:limLow>
                          <m:limLowPr>
                            <m:ctrlPr>
                              <a:rPr lang="en-US" i="1">
                                <a:solidFill>
                                  <a:srgbClr val="0070C0"/>
                                </a:solidFill>
                                <a:latin typeface="Cambria Math" panose="02040503050406030204" pitchFamily="18" charset="0"/>
                              </a:rPr>
                            </m:ctrlPr>
                          </m:limLowPr>
                          <m:e>
                            <m:r>
                              <m:rPr>
                                <m:sty m:val="p"/>
                              </m:rPr>
                              <a:rPr lang="en-US">
                                <a:solidFill>
                                  <a:srgbClr val="0070C0"/>
                                </a:solidFill>
                                <a:latin typeface="Cambria Math" panose="02040503050406030204" pitchFamily="18" charset="0"/>
                              </a:rPr>
                              <m:t>max</m:t>
                            </m:r>
                          </m:e>
                          <m:lim>
                            <m:r>
                              <a:rPr lang="en-US" i="1">
                                <a:solidFill>
                                  <a:srgbClr val="0070C0"/>
                                </a:solidFill>
                                <a:latin typeface="Cambria Math" panose="02040503050406030204" pitchFamily="18" charset="0"/>
                              </a:rPr>
                              <m:t>𝑎</m:t>
                            </m:r>
                          </m:lim>
                        </m:limLow>
                      </m:fName>
                      <m:e>
                        <m:nary>
                          <m:naryPr>
                            <m:chr m:val="∑"/>
                            <m:supHide m:val="on"/>
                            <m:ctrlPr>
                              <a:rPr lang="en-US" i="1">
                                <a:solidFill>
                                  <a:srgbClr val="0070C0"/>
                                </a:solidFill>
                                <a:latin typeface="Cambria Math" panose="02040503050406030204" pitchFamily="18" charset="0"/>
                              </a:rPr>
                            </m:ctrlPr>
                          </m:naryPr>
                          <m:sub>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𝑠</m:t>
                                </m:r>
                              </m:e>
                              <m:sup>
                                <m:r>
                                  <a:rPr lang="en-US" i="1">
                                    <a:solidFill>
                                      <a:srgbClr val="0070C0"/>
                                    </a:solidFill>
                                    <a:latin typeface="Cambria Math" panose="02040503050406030204" pitchFamily="18" charset="0"/>
                                  </a:rPr>
                                  <m:t>′</m:t>
                                </m:r>
                              </m:sup>
                            </m:sSup>
                          </m:sub>
                          <m:sup/>
                          <m:e>
                            <m:r>
                              <a:rPr lang="en-US" i="1">
                                <a:solidFill>
                                  <a:srgbClr val="0070C0"/>
                                </a:solidFill>
                                <a:latin typeface="Cambria Math" panose="02040503050406030204" pitchFamily="18" charset="0"/>
                              </a:rPr>
                              <m:t>𝑃</m:t>
                            </m:r>
                            <m:d>
                              <m:dPr>
                                <m:ctrlPr>
                                  <a:rPr lang="en-US" i="1">
                                    <a:solidFill>
                                      <a:srgbClr val="0070C0"/>
                                    </a:solidFill>
                                    <a:latin typeface="Cambria Math" panose="02040503050406030204" pitchFamily="18" charset="0"/>
                                  </a:rPr>
                                </m:ctrlPr>
                              </m:dPr>
                              <m:e>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𝑠</m:t>
                                    </m:r>
                                  </m:e>
                                  <m:sup>
                                    <m:r>
                                      <a:rPr lang="en-US" i="1">
                                        <a:solidFill>
                                          <a:srgbClr val="0070C0"/>
                                        </a:solidFill>
                                        <a:latin typeface="Cambria Math" panose="02040503050406030204" pitchFamily="18" charset="0"/>
                                      </a:rPr>
                                      <m:t>′</m:t>
                                    </m:r>
                                  </m:sup>
                                </m:sSup>
                              </m:e>
                              <m:e>
                                <m:r>
                                  <a:rPr lang="en-US" i="1">
                                    <a:solidFill>
                                      <a:srgbClr val="0070C0"/>
                                    </a:solidFill>
                                    <a:latin typeface="Cambria Math" panose="02040503050406030204" pitchFamily="18" charset="0"/>
                                  </a:rPr>
                                  <m:t>𝑠</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𝑎</m:t>
                                </m:r>
                              </m:e>
                            </m:d>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𝑈</m:t>
                                </m:r>
                              </m:e>
                              <m:sup>
                                <m:r>
                                  <a:rPr lang="en-US" i="1">
                                    <a:solidFill>
                                      <a:srgbClr val="0070C0"/>
                                    </a:solidFill>
                                    <a:latin typeface="Cambria Math" panose="02040503050406030204" pitchFamily="18" charset="0"/>
                                  </a:rPr>
                                  <m:t>∗</m:t>
                                </m:r>
                              </m:sup>
                            </m:sSup>
                            <m:r>
                              <a:rPr lang="en-US" i="1">
                                <a:solidFill>
                                  <a:srgbClr val="0070C0"/>
                                </a:solidFill>
                                <a:latin typeface="Cambria Math" panose="02040503050406030204" pitchFamily="18" charset="0"/>
                              </a:rPr>
                              <m:t>(</m:t>
                            </m:r>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𝑠</m:t>
                                </m:r>
                              </m:e>
                              <m:sup>
                                <m:r>
                                  <a:rPr lang="en-US" i="1">
                                    <a:solidFill>
                                      <a:srgbClr val="0070C0"/>
                                    </a:solidFill>
                                    <a:latin typeface="Cambria Math" panose="02040503050406030204" pitchFamily="18" charset="0"/>
                                  </a:rPr>
                                  <m:t>′</m:t>
                                </m:r>
                              </m:sup>
                            </m:sSup>
                            <m:r>
                              <a:rPr lang="en-US" i="1">
                                <a:solidFill>
                                  <a:srgbClr val="0070C0"/>
                                </a:solidFill>
                                <a:latin typeface="Cambria Math" panose="02040503050406030204" pitchFamily="18" charset="0"/>
                              </a:rPr>
                              <m:t>)</m:t>
                            </m:r>
                          </m:e>
                        </m:nary>
                      </m:e>
                    </m:func>
                  </m:oMath>
                </a14:m>
                <a:endParaRPr lang="en-US" dirty="0" smtClean="0">
                  <a:solidFill>
                    <a:srgbClr val="0070C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721489" y="1219200"/>
                <a:ext cx="7830273" cy="454740"/>
              </a:xfrm>
              <a:prstGeom prst="rect">
                <a:avLst/>
              </a:prstGeom>
              <a:blipFill rotWithShape="0">
                <a:blip r:embed="rId3"/>
                <a:stretch>
                  <a:fillRect l="-623" t="-96000" b="-132000"/>
                </a:stretch>
              </a:blipFill>
            </p:spPr>
            <p:txBody>
              <a:bodyPr/>
              <a:lstStyle/>
              <a:p>
                <a:r>
                  <a:rPr lang="en-US">
                    <a:noFill/>
                  </a:rPr>
                  <a:t> </a:t>
                </a:r>
              </a:p>
            </p:txBody>
          </p:sp>
        </mc:Fallback>
      </mc:AlternateContent>
      <p:sp>
        <p:nvSpPr>
          <p:cNvPr id="8" name="Rounded Rectangle 7"/>
          <p:cNvSpPr/>
          <p:nvPr/>
        </p:nvSpPr>
        <p:spPr>
          <a:xfrm>
            <a:off x="4356903" y="1218919"/>
            <a:ext cx="559444" cy="3665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31542" y="1585451"/>
            <a:ext cx="1942648" cy="369332"/>
          </a:xfrm>
          <a:prstGeom prst="rect">
            <a:avLst/>
          </a:prstGeom>
          <a:noFill/>
        </p:spPr>
        <p:txBody>
          <a:bodyPr wrap="none" rtlCol="0">
            <a:spAutoFit/>
          </a:bodyPr>
          <a:lstStyle/>
          <a:p>
            <a:r>
              <a:rPr lang="en-US" dirty="0" smtClean="0">
                <a:solidFill>
                  <a:schemeClr val="accent1"/>
                </a:solidFill>
              </a:rPr>
              <a:t>Immediate Reward</a:t>
            </a:r>
            <a:endParaRPr lang="en-US" dirty="0">
              <a:solidFill>
                <a:schemeClr val="accent1"/>
              </a:solidFill>
            </a:endParaRPr>
          </a:p>
        </p:txBody>
      </p:sp>
      <p:sp>
        <p:nvSpPr>
          <p:cNvPr id="10" name="Rounded Rectangle 9"/>
          <p:cNvSpPr/>
          <p:nvPr/>
        </p:nvSpPr>
        <p:spPr>
          <a:xfrm>
            <a:off x="5270340" y="1213534"/>
            <a:ext cx="2422966" cy="4416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53231" y="1574681"/>
            <a:ext cx="1578958" cy="369332"/>
          </a:xfrm>
          <a:prstGeom prst="rect">
            <a:avLst/>
          </a:prstGeom>
          <a:noFill/>
        </p:spPr>
        <p:txBody>
          <a:bodyPr wrap="none" rtlCol="0">
            <a:spAutoFit/>
          </a:bodyPr>
          <a:lstStyle/>
          <a:p>
            <a:r>
              <a:rPr lang="en-US" dirty="0" smtClean="0">
                <a:solidFill>
                  <a:schemeClr val="accent1"/>
                </a:solidFill>
              </a:rPr>
              <a:t>Future Reward</a:t>
            </a:r>
            <a:endParaRPr lang="en-US" dirty="0">
              <a:solidFill>
                <a:schemeClr val="accent1"/>
              </a:solidFill>
            </a:endParaRPr>
          </a:p>
        </p:txBody>
      </p:sp>
      <p:sp>
        <p:nvSpPr>
          <p:cNvPr id="12" name="TextBox 11"/>
          <p:cNvSpPr txBox="1"/>
          <p:nvPr/>
        </p:nvSpPr>
        <p:spPr>
          <a:xfrm>
            <a:off x="5034987" y="644812"/>
            <a:ext cx="2715359" cy="369332"/>
          </a:xfrm>
          <a:prstGeom prst="rect">
            <a:avLst/>
          </a:prstGeom>
          <a:noFill/>
        </p:spPr>
        <p:txBody>
          <a:bodyPr wrap="none" rtlCol="0">
            <a:spAutoFit/>
          </a:bodyPr>
          <a:lstStyle/>
          <a:p>
            <a:r>
              <a:rPr lang="en-US" dirty="0" smtClean="0">
                <a:solidFill>
                  <a:schemeClr val="accent1"/>
                </a:solidFill>
              </a:rPr>
              <a:t>Discount Factor for Future</a:t>
            </a:r>
            <a:endParaRPr lang="en-US" dirty="0">
              <a:solidFill>
                <a:schemeClr val="accent1"/>
              </a:solidFill>
            </a:endParaRPr>
          </a:p>
        </p:txBody>
      </p:sp>
      <p:cxnSp>
        <p:nvCxnSpPr>
          <p:cNvPr id="14" name="Straight Arrow Connector 13"/>
          <p:cNvCxnSpPr/>
          <p:nvPr/>
        </p:nvCxnSpPr>
        <p:spPr>
          <a:xfrm flipH="1">
            <a:off x="5180636" y="998159"/>
            <a:ext cx="1" cy="352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489995" y="2010661"/>
                <a:ext cx="7905509" cy="454740"/>
              </a:xfrm>
              <a:prstGeom prst="rect">
                <a:avLst/>
              </a:prstGeom>
            </p:spPr>
            <p:txBody>
              <a:bodyPr wrap="square">
                <a:spAutoFit/>
              </a:bodyPr>
              <a:lstStyle/>
              <a:p>
                <a:r>
                  <a:rPr lang="en-US" dirty="0">
                    <a:solidFill>
                      <a:srgbClr val="0070C0"/>
                    </a:solidFill>
                  </a:rPr>
                  <a:t>Bellman Update (Value Iteration): </a:t>
                </a:r>
                <a14:m>
                  <m:oMath xmlns:m="http://schemas.openxmlformats.org/officeDocument/2006/math">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𝑈</m:t>
                        </m:r>
                      </m:e>
                      <m:sub>
                        <m: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+1</m:t>
                        </m:r>
                      </m:sub>
                    </m:sSub>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𝑠</m:t>
                        </m:r>
                      </m:e>
                    </m:d>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𝑅</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𝑠</m:t>
                        </m:r>
                      </m:e>
                    </m:d>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𝛾</m:t>
                    </m:r>
                    <m:func>
                      <m:funcPr>
                        <m:ctrlPr>
                          <a:rPr lang="en-US" i="1">
                            <a:solidFill>
                              <a:srgbClr val="0070C0"/>
                            </a:solidFill>
                            <a:latin typeface="Cambria Math" panose="02040503050406030204" pitchFamily="18" charset="0"/>
                          </a:rPr>
                        </m:ctrlPr>
                      </m:funcPr>
                      <m:fName>
                        <m:limLow>
                          <m:limLowPr>
                            <m:ctrlPr>
                              <a:rPr lang="en-US" i="1">
                                <a:solidFill>
                                  <a:srgbClr val="0070C0"/>
                                </a:solidFill>
                                <a:latin typeface="Cambria Math" panose="02040503050406030204" pitchFamily="18" charset="0"/>
                              </a:rPr>
                            </m:ctrlPr>
                          </m:limLowPr>
                          <m:e>
                            <m:r>
                              <m:rPr>
                                <m:sty m:val="p"/>
                              </m:rPr>
                              <a:rPr lang="en-US">
                                <a:solidFill>
                                  <a:srgbClr val="0070C0"/>
                                </a:solidFill>
                                <a:latin typeface="Cambria Math" panose="02040503050406030204" pitchFamily="18" charset="0"/>
                              </a:rPr>
                              <m:t>max</m:t>
                            </m:r>
                          </m:e>
                          <m:lim>
                            <m:r>
                              <a:rPr lang="en-US" i="1">
                                <a:solidFill>
                                  <a:srgbClr val="0070C0"/>
                                </a:solidFill>
                                <a:latin typeface="Cambria Math" panose="02040503050406030204" pitchFamily="18" charset="0"/>
                              </a:rPr>
                              <m:t>𝑎</m:t>
                            </m:r>
                          </m:lim>
                        </m:limLow>
                      </m:fName>
                      <m:e>
                        <m:nary>
                          <m:naryPr>
                            <m:chr m:val="∑"/>
                            <m:supHide m:val="on"/>
                            <m:ctrlPr>
                              <a:rPr lang="en-US" i="1">
                                <a:solidFill>
                                  <a:srgbClr val="0070C0"/>
                                </a:solidFill>
                                <a:latin typeface="Cambria Math" panose="02040503050406030204" pitchFamily="18" charset="0"/>
                              </a:rPr>
                            </m:ctrlPr>
                          </m:naryPr>
                          <m:sub>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𝑠</m:t>
                                </m:r>
                              </m:e>
                              <m:sup>
                                <m:r>
                                  <a:rPr lang="en-US" i="1">
                                    <a:solidFill>
                                      <a:srgbClr val="0070C0"/>
                                    </a:solidFill>
                                    <a:latin typeface="Cambria Math" panose="02040503050406030204" pitchFamily="18" charset="0"/>
                                  </a:rPr>
                                  <m:t>′</m:t>
                                </m:r>
                              </m:sup>
                            </m:sSup>
                          </m:sub>
                          <m:sup/>
                          <m:e>
                            <m:r>
                              <a:rPr lang="en-US" i="1">
                                <a:solidFill>
                                  <a:srgbClr val="0070C0"/>
                                </a:solidFill>
                                <a:latin typeface="Cambria Math" panose="02040503050406030204" pitchFamily="18" charset="0"/>
                              </a:rPr>
                              <m:t>𝑃</m:t>
                            </m:r>
                            <m:d>
                              <m:dPr>
                                <m:ctrlPr>
                                  <a:rPr lang="en-US" i="1">
                                    <a:solidFill>
                                      <a:srgbClr val="0070C0"/>
                                    </a:solidFill>
                                    <a:latin typeface="Cambria Math" panose="02040503050406030204" pitchFamily="18" charset="0"/>
                                  </a:rPr>
                                </m:ctrlPr>
                              </m:dPr>
                              <m:e>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𝑠</m:t>
                                    </m:r>
                                  </m:e>
                                  <m:sup>
                                    <m:r>
                                      <a:rPr lang="en-US" i="1">
                                        <a:solidFill>
                                          <a:srgbClr val="0070C0"/>
                                        </a:solidFill>
                                        <a:latin typeface="Cambria Math" panose="02040503050406030204" pitchFamily="18" charset="0"/>
                                      </a:rPr>
                                      <m:t>′</m:t>
                                    </m:r>
                                  </m:sup>
                                </m:sSup>
                              </m:e>
                              <m:e>
                                <m:r>
                                  <a:rPr lang="en-US" i="1">
                                    <a:solidFill>
                                      <a:srgbClr val="0070C0"/>
                                    </a:solidFill>
                                    <a:latin typeface="Cambria Math" panose="02040503050406030204" pitchFamily="18" charset="0"/>
                                  </a:rPr>
                                  <m:t>𝑠</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𝑎</m:t>
                                </m:r>
                              </m:e>
                            </m:d>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𝑈</m:t>
                                </m:r>
                              </m:e>
                              <m:sub>
                                <m:r>
                                  <a:rPr lang="en-US" i="1">
                                    <a:solidFill>
                                      <a:srgbClr val="0070C0"/>
                                    </a:solidFill>
                                    <a:latin typeface="Cambria Math" panose="02040503050406030204" pitchFamily="18" charset="0"/>
                                  </a:rPr>
                                  <m:t>𝑖</m:t>
                                </m:r>
                              </m:sub>
                            </m:sSub>
                            <m:r>
                              <a:rPr lang="en-US" i="1">
                                <a:solidFill>
                                  <a:srgbClr val="0070C0"/>
                                </a:solidFill>
                                <a:latin typeface="Cambria Math" panose="02040503050406030204" pitchFamily="18" charset="0"/>
                              </a:rPr>
                              <m:t>(</m:t>
                            </m:r>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𝑠</m:t>
                                </m:r>
                              </m:e>
                              <m:sup>
                                <m:r>
                                  <a:rPr lang="en-US" i="1">
                                    <a:solidFill>
                                      <a:srgbClr val="0070C0"/>
                                    </a:solidFill>
                                    <a:latin typeface="Cambria Math" panose="02040503050406030204" pitchFamily="18" charset="0"/>
                                  </a:rPr>
                                  <m:t>′</m:t>
                                </m:r>
                              </m:sup>
                            </m:sSup>
                            <m:r>
                              <a:rPr lang="en-US" i="1">
                                <a:solidFill>
                                  <a:srgbClr val="0070C0"/>
                                </a:solidFill>
                                <a:latin typeface="Cambria Math" panose="02040503050406030204" pitchFamily="18" charset="0"/>
                              </a:rPr>
                              <m:t>)</m:t>
                            </m:r>
                          </m:e>
                        </m:nary>
                      </m:e>
                    </m:func>
                  </m:oMath>
                </a14:m>
                <a:endParaRPr lang="en-US" dirty="0">
                  <a:solidFill>
                    <a:srgbClr val="0070C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489995" y="2010661"/>
                <a:ext cx="7905509" cy="454740"/>
              </a:xfrm>
              <a:prstGeom prst="rect">
                <a:avLst/>
              </a:prstGeom>
              <a:blipFill rotWithShape="0">
                <a:blip r:embed="rId4"/>
                <a:stretch>
                  <a:fillRect l="-617" t="-97297" b="-135135"/>
                </a:stretch>
              </a:blipFill>
            </p:spPr>
            <p:txBody>
              <a:bodyPr/>
              <a:lstStyle/>
              <a:p>
                <a:r>
                  <a:rPr lang="en-US">
                    <a:noFill/>
                  </a:rPr>
                  <a:t> </a:t>
                </a:r>
              </a:p>
            </p:txBody>
          </p:sp>
        </mc:Fallback>
      </mc:AlternateContent>
    </p:spTree>
    <p:extLst>
      <p:ext uri="{BB962C8B-B14F-4D97-AF65-F5344CB8AC3E}">
        <p14:creationId xmlns:p14="http://schemas.microsoft.com/office/powerpoint/2010/main" val="301963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fontScale="92500" lnSpcReduction="10000"/>
              </a:bodyPr>
              <a:lstStyle/>
              <a:p>
                <a:r>
                  <a:rPr lang="en-US" dirty="0" smtClean="0"/>
                  <a:t>Finding optimal policy through Policy Iteration</a:t>
                </a:r>
              </a:p>
              <a:p>
                <a:pPr lvl="1"/>
                <a:r>
                  <a:rPr lang="en-US" dirty="0" smtClean="0"/>
                  <a:t>Initialize policy </a:t>
                </a:r>
                <a14:m>
                  <m:oMath xmlns:m="http://schemas.openxmlformats.org/officeDocument/2006/math">
                    <m:r>
                      <a:rPr lang="en-US" b="0" i="1" smtClean="0">
                        <a:latin typeface="Cambria Math" panose="02040503050406030204" pitchFamily="18" charset="0"/>
                      </a:rPr>
                      <m:t>𝜋</m:t>
                    </m:r>
                  </m:oMath>
                </a14:m>
                <a:endParaRPr lang="en-US" b="0" dirty="0" smtClean="0"/>
              </a:p>
              <a:p>
                <a:pPr lvl="1"/>
                <a:r>
                  <a:rPr lang="en-US" dirty="0" smtClean="0"/>
                  <a:t>Evaluate </a:t>
                </a:r>
                <a14:m>
                  <m:oMath xmlns:m="http://schemas.openxmlformats.org/officeDocument/2006/math">
                    <m:r>
                      <a:rPr lang="en-US" b="0" i="1" smtClean="0">
                        <a:latin typeface="Cambria Math" panose="02040503050406030204" pitchFamily="18" charset="0"/>
                      </a:rPr>
                      <m:t>𝜋</m:t>
                    </m:r>
                  </m:oMath>
                </a14:m>
                <a:r>
                  <a:rPr lang="en-US" dirty="0" smtClean="0"/>
                  <a:t> and compute or estimate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𝜋</m:t>
                        </m:r>
                      </m:sup>
                    </m:sSup>
                  </m:oMath>
                </a14:m>
                <a:endParaRPr lang="en-US" b="0" dirty="0" smtClean="0"/>
              </a:p>
              <a:p>
                <a:pPr lvl="2"/>
                <a:r>
                  <a:rPr lang="en-US" dirty="0" smtClean="0"/>
                  <a:t>(Exact</a:t>
                </a:r>
                <a:r>
                  <a:rPr lang="en-US" dirty="0"/>
                  <a:t>) </a:t>
                </a:r>
                <a:r>
                  <a:rPr lang="en-US" dirty="0" smtClean="0"/>
                  <a:t>Solve linear equations</a:t>
                </a:r>
              </a:p>
              <a:p>
                <a:pPr lvl="2"/>
                <a:endParaRPr lang="en-US" dirty="0" smtClean="0"/>
              </a:p>
              <a:p>
                <a:pPr lvl="2"/>
                <a:r>
                  <a:rPr lang="en-US" dirty="0" smtClean="0"/>
                  <a:t>(Estimate) </a:t>
                </a:r>
                <a:r>
                  <a:rPr lang="en-US" dirty="0"/>
                  <a:t>Run a few iterations of simplified Bellman </a:t>
                </a:r>
                <a:r>
                  <a:rPr lang="en-US" dirty="0" smtClean="0"/>
                  <a:t>update</a:t>
                </a:r>
                <a:endParaRPr lang="en-US" dirty="0"/>
              </a:p>
              <a:p>
                <a:pPr lvl="2"/>
                <a:endParaRPr lang="en-US" dirty="0" smtClean="0"/>
              </a:p>
              <a:p>
                <a:pPr lvl="2"/>
                <a:endParaRPr lang="en-US" dirty="0"/>
              </a:p>
              <a:p>
                <a:pPr lvl="2"/>
                <a:r>
                  <a:rPr lang="en-US" dirty="0" smtClean="0"/>
                  <a:t>(Optional) Update for a subset of states only</a:t>
                </a:r>
              </a:p>
              <a:p>
                <a:pPr lvl="2"/>
                <a:endParaRPr lang="en-US" dirty="0" smtClean="0"/>
              </a:p>
              <a:p>
                <a:pPr lvl="1"/>
                <a:r>
                  <a:rPr lang="en-US" dirty="0" smtClean="0"/>
                  <a:t>Update policy </a:t>
                </a:r>
                <a14:m>
                  <m:oMath xmlns:m="http://schemas.openxmlformats.org/officeDocument/2006/math">
                    <m:r>
                      <a:rPr lang="en-US" b="0" i="1" smtClean="0">
                        <a:latin typeface="Cambria Math" panose="02040503050406030204" pitchFamily="18" charset="0"/>
                      </a:rPr>
                      <m:t>𝜋</m:t>
                    </m:r>
                  </m:oMath>
                </a14:m>
                <a:r>
                  <a:rPr lang="en-US" dirty="0" smtClean="0"/>
                  <a:t> to be the greedy policy w.r.t.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𝜋</m:t>
                        </m:r>
                      </m:sup>
                    </m:sSup>
                  </m:oMath>
                </a14:m>
                <a:endParaRPr lang="en-US" dirty="0" smtClean="0"/>
              </a:p>
              <a:p>
                <a:pPr lvl="1"/>
                <a:endParaRPr lang="en-US" dirty="0" smtClean="0"/>
              </a:p>
              <a:p>
                <a:pPr lvl="1"/>
                <a:endParaRPr lang="en-US" dirty="0" smtClean="0"/>
              </a:p>
              <a:p>
                <a:pPr lvl="1"/>
                <a:r>
                  <a:rPr lang="en-US" dirty="0" smtClean="0"/>
                  <a:t>Theorem: Policy iteration converges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oMath>
                </a14:m>
                <a:endParaRPr lang="en-US" dirty="0"/>
              </a:p>
              <a:p>
                <a:pPr lvl="2"/>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667" t="-1852" b="-185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74</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4230099" y="2211923"/>
                <a:ext cx="4086760" cy="773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𝑈</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e>
                          </m:d>
                        </m:e>
                      </m:nary>
                      <m:r>
                        <a:rPr lang="en-US" i="1">
                          <a:latin typeface="Cambria Math" panose="02040503050406030204" pitchFamily="18" charset="0"/>
                        </a:rPr>
                        <m:t>𝑈</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230099" y="2211923"/>
                <a:ext cx="4086760" cy="77373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513196" y="3303774"/>
                <a:ext cx="4439292" cy="773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𝑈</m:t>
                          </m:r>
                        </m:e>
                        <m:sub>
                          <m:r>
                            <a:rPr lang="en-US" b="0" i="1" smtClean="0">
                              <a:latin typeface="Cambria Math" panose="02040503050406030204" pitchFamily="18" charset="0"/>
                            </a:rPr>
                            <m:t>𝑖</m:t>
                          </m:r>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e>
                          </m:d>
                        </m:e>
                      </m:nary>
                      <m:sSub>
                        <m:sSubPr>
                          <m:ctrlPr>
                            <a:rPr lang="en-US" b="0" i="1" smtClean="0">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513196" y="3303774"/>
                <a:ext cx="4439292" cy="77373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2446557" y="5024640"/>
                <a:ext cx="3684277" cy="681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func>
                        <m:funcPr>
                          <m:ctrlPr>
                            <a:rPr lang="en-US" i="1" smtClean="0">
                              <a:solidFill>
                                <a:schemeClr val="tx1"/>
                              </a:solidFill>
                              <a:latin typeface="Cambria Math" panose="02040503050406030204" pitchFamily="18" charset="0"/>
                            </a:rPr>
                          </m:ctrlPr>
                        </m:funcPr>
                        <m:fName>
                          <m:limLow>
                            <m:limLowPr>
                              <m:ctrlPr>
                                <a:rPr lang="en-US" i="1">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arg</m:t>
                              </m:r>
                              <m:r>
                                <m:rPr>
                                  <m:sty m:val="p"/>
                                </m:rPr>
                                <a:rPr lang="en-US">
                                  <a:solidFill>
                                    <a:schemeClr val="tx1"/>
                                  </a:solidFill>
                                  <a:latin typeface="Cambria Math" panose="02040503050406030204" pitchFamily="18" charset="0"/>
                                </a:rPr>
                                <m:t>max</m:t>
                              </m:r>
                            </m:e>
                            <m:lim>
                              <m:r>
                                <a:rPr lang="en-US" i="1">
                                  <a:solidFill>
                                    <a:schemeClr val="tx1"/>
                                  </a:solidFill>
                                  <a:latin typeface="Cambria Math" panose="02040503050406030204" pitchFamily="18" charset="0"/>
                                </a:rPr>
                                <m:t>𝑎</m:t>
                              </m:r>
                            </m:lim>
                          </m:limLow>
                        </m:fName>
                        <m:e>
                          <m:nary>
                            <m:naryPr>
                              <m:chr m:val="∑"/>
                              <m:supHide m:val="on"/>
                              <m:ctrlPr>
                                <a:rPr lang="en-US" i="1">
                                  <a:solidFill>
                                    <a:schemeClr val="tx1"/>
                                  </a:solidFill>
                                  <a:latin typeface="Cambria Math" panose="02040503050406030204" pitchFamily="18" charset="0"/>
                                </a:rPr>
                              </m:ctrlPr>
                            </m:naryPr>
                            <m:sub>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sub>
                            <m:sup/>
                            <m:e>
                              <m:r>
                                <a:rPr lang="en-US" i="1">
                                  <a:solidFill>
                                    <a:schemeClr val="tx1"/>
                                  </a:solidFill>
                                  <a:latin typeface="Cambria Math" panose="02040503050406030204" pitchFamily="18" charset="0"/>
                                </a:rPr>
                                <m:t>𝑃</m:t>
                              </m:r>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𝑈</m:t>
                                  </m:r>
                                </m:e>
                                <m:sup>
                                  <m:r>
                                    <a:rPr lang="en-US" b="0" i="1" smtClean="0">
                                      <a:solidFill>
                                        <a:schemeClr val="tx1"/>
                                      </a:solidFill>
                                      <a:latin typeface="Cambria Math" panose="02040503050406030204" pitchFamily="18" charset="0"/>
                                    </a:rPr>
                                    <m:t>𝜋</m:t>
                                  </m:r>
                                </m:sup>
                              </m:sSup>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e>
                          </m:nary>
                        </m:e>
                      </m:func>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2446557" y="5024640"/>
                <a:ext cx="3684277" cy="681405"/>
              </a:xfrm>
              <a:prstGeom prst="rect">
                <a:avLst/>
              </a:prstGeom>
              <a:blipFill rotWithShape="0">
                <a:blip r:embed="rId5"/>
                <a:stretch>
                  <a:fillRect/>
                </a:stretch>
              </a:blipFill>
            </p:spPr>
            <p:txBody>
              <a:bodyPr/>
              <a:lstStyle/>
              <a:p>
                <a:r>
                  <a:rPr lang="en-US">
                    <a:noFill/>
                  </a:rPr>
                  <a:t> </a:t>
                </a:r>
              </a:p>
            </p:txBody>
          </p:sp>
        </mc:Fallback>
      </mc:AlternateContent>
      <p:sp>
        <p:nvSpPr>
          <p:cNvPr id="10" name="Rectangle 9"/>
          <p:cNvSpPr/>
          <p:nvPr/>
        </p:nvSpPr>
        <p:spPr>
          <a:xfrm>
            <a:off x="6041615" y="3471387"/>
            <a:ext cx="2467342" cy="369332"/>
          </a:xfrm>
          <a:prstGeom prst="rect">
            <a:avLst/>
          </a:prstGeom>
        </p:spPr>
        <p:txBody>
          <a:bodyPr wrap="none">
            <a:spAutoFit/>
          </a:bodyPr>
          <a:lstStyle/>
          <a:p>
            <a:r>
              <a:rPr lang="en-US" dirty="0">
                <a:solidFill>
                  <a:schemeClr val="accent1"/>
                </a:solidFill>
              </a:rPr>
              <a:t>modified policy iteration</a:t>
            </a:r>
          </a:p>
        </p:txBody>
      </p:sp>
      <p:sp>
        <p:nvSpPr>
          <p:cNvPr id="11" name="Rectangle 10"/>
          <p:cNvSpPr/>
          <p:nvPr/>
        </p:nvSpPr>
        <p:spPr>
          <a:xfrm>
            <a:off x="5808057" y="4273492"/>
            <a:ext cx="2934458" cy="369332"/>
          </a:xfrm>
          <a:prstGeom prst="rect">
            <a:avLst/>
          </a:prstGeom>
        </p:spPr>
        <p:txBody>
          <a:bodyPr wrap="none">
            <a:spAutoFit/>
          </a:bodyPr>
          <a:lstStyle/>
          <a:p>
            <a:r>
              <a:rPr lang="en-US" dirty="0">
                <a:solidFill>
                  <a:schemeClr val="accent1"/>
                </a:solidFill>
              </a:rPr>
              <a:t>asynchronous policy iteration</a:t>
            </a:r>
          </a:p>
        </p:txBody>
      </p:sp>
    </p:spTree>
    <p:extLst>
      <p:ext uri="{BB962C8B-B14F-4D97-AF65-F5344CB8AC3E}">
        <p14:creationId xmlns:p14="http://schemas.microsoft.com/office/powerpoint/2010/main" val="268339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endParaRPr lang="en-US" dirty="0" smtClean="0"/>
              </a:p>
              <a:p>
                <a:r>
                  <a:rPr lang="en-US" dirty="0" smtClean="0"/>
                  <a:t>How should the simplified Bellman Update change if </a:t>
                </a:r>
                <a:r>
                  <a:rPr lang="en-US" dirty="0"/>
                  <a:t>the reward function is given </a:t>
                </a:r>
                <a:r>
                  <a:rPr lang="en-US" dirty="0" smtClean="0"/>
                  <a:t>as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smtClean="0"/>
                  <a:t> or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smtClean="0"/>
                  <a:t>?</a:t>
                </a:r>
                <a:endParaRPr lang="en-US" dirty="0"/>
              </a:p>
              <a:p>
                <a:pPr lvl="1"/>
                <a:r>
                  <a:rPr lang="en-US" dirty="0"/>
                  <a:t>Given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endParaRPr lang="en-US" dirty="0" smtClean="0"/>
              </a:p>
              <a:p>
                <a:pPr marL="27432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e>
                      </m:d>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e>
                          </m:d>
                        </m:e>
                      </m:nary>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oMath>
                  </m:oMathPara>
                </a14:m>
                <a:endParaRPr lang="en-US" dirty="0"/>
              </a:p>
              <a:p>
                <a:pPr lvl="1"/>
                <a:r>
                  <a:rPr lang="en-US" dirty="0" smtClean="0"/>
                  <a:t>Given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smtClean="0"/>
              </a:p>
              <a:p>
                <a:pPr marL="27432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𝑃</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e>
                          </m:d>
                        </m:e>
                      </m:nary>
                      <m:r>
                        <a:rPr lang="en-US" b="0" i="1" smtClean="0">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e>
                      </m:d>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r>
                        <a:rPr lang="en-US" b="0" i="1" smtClean="0">
                          <a:latin typeface="Cambria Math" panose="02040503050406030204" pitchFamily="18" charset="0"/>
                        </a:rPr>
                        <m:t>)</m:t>
                      </m:r>
                    </m:oMath>
                  </m:oMathPara>
                </a14:m>
                <a:endParaRPr lang="en-US" dirty="0"/>
              </a:p>
              <a:p>
                <a:pPr marL="274320" lvl="1"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a:stretch>
                  <a:fillRect l="-7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75</a:t>
            </a:fld>
            <a:endParaRPr lang="en-US" dirty="0"/>
          </a:p>
        </p:txBody>
      </p:sp>
      <mc:AlternateContent xmlns:mc="http://schemas.openxmlformats.org/markup-compatibility/2006" xmlns:a14="http://schemas.microsoft.com/office/drawing/2010/main">
        <mc:Choice Requires="a14">
          <p:sp>
            <p:nvSpPr>
              <p:cNvPr id="17" name="Rectangle 16"/>
              <p:cNvSpPr/>
              <p:nvPr/>
            </p:nvSpPr>
            <p:spPr>
              <a:xfrm>
                <a:off x="352927" y="1278071"/>
                <a:ext cx="8710862" cy="656013"/>
              </a:xfrm>
              <a:prstGeom prst="rect">
                <a:avLst/>
              </a:prstGeom>
            </p:spPr>
            <p:txBody>
              <a:bodyPr wrap="square">
                <a:spAutoFit/>
              </a:bodyPr>
              <a:lstStyle/>
              <a:p>
                <a:r>
                  <a:rPr lang="en-US" dirty="0" smtClean="0">
                    <a:solidFill>
                      <a:srgbClr val="0070C0"/>
                    </a:solidFill>
                  </a:rPr>
                  <a:t>Simplified Bellman Update (Policy Iteration):</a:t>
                </a:r>
                <a14:m>
                  <m:oMath xmlns:m="http://schemas.openxmlformats.org/officeDocument/2006/math">
                    <m:r>
                      <a:rPr lang="en-US" b="0" i="0" smtClean="0">
                        <a:solidFill>
                          <a:srgbClr val="0070C0"/>
                        </a:solidFill>
                        <a:latin typeface="Cambria Math" panose="02040503050406030204" pitchFamily="18" charset="0"/>
                      </a:rPr>
                      <m:t> </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𝑈</m:t>
                        </m:r>
                      </m:e>
                      <m:sub>
                        <m:r>
                          <a:rPr lang="en-US" i="1">
                            <a:solidFill>
                              <a:srgbClr val="0070C0"/>
                            </a:solidFill>
                            <a:latin typeface="Cambria Math" panose="02040503050406030204" pitchFamily="18" charset="0"/>
                          </a:rPr>
                          <m:t>𝑖</m:t>
                        </m:r>
                        <m:r>
                          <a:rPr lang="en-US" i="1">
                            <a:solidFill>
                              <a:srgbClr val="0070C0"/>
                            </a:solidFill>
                            <a:latin typeface="Cambria Math" panose="02040503050406030204" pitchFamily="18" charset="0"/>
                          </a:rPr>
                          <m:t>+1</m:t>
                        </m:r>
                      </m:sub>
                    </m:sSub>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𝑠</m:t>
                        </m:r>
                      </m:e>
                    </m:d>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𝑅</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𝑠</m:t>
                        </m:r>
                      </m:e>
                    </m:d>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𝛾</m:t>
                    </m:r>
                    <m:nary>
                      <m:naryPr>
                        <m:chr m:val="∑"/>
                        <m:supHide m:val="on"/>
                        <m:ctrlPr>
                          <a:rPr lang="en-US" i="1">
                            <a:solidFill>
                              <a:srgbClr val="0070C0"/>
                            </a:solidFill>
                            <a:latin typeface="Cambria Math" panose="02040503050406030204" pitchFamily="18" charset="0"/>
                          </a:rPr>
                        </m:ctrlPr>
                      </m:naryPr>
                      <m:sub>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𝑠</m:t>
                            </m:r>
                          </m:e>
                          <m:sup>
                            <m:r>
                              <a:rPr lang="en-US" i="1">
                                <a:solidFill>
                                  <a:srgbClr val="0070C0"/>
                                </a:solidFill>
                                <a:latin typeface="Cambria Math" panose="02040503050406030204" pitchFamily="18" charset="0"/>
                              </a:rPr>
                              <m:t>′</m:t>
                            </m:r>
                          </m:sup>
                        </m:sSup>
                      </m:sub>
                      <m:sup/>
                      <m:e>
                        <m:r>
                          <a:rPr lang="en-US" i="1">
                            <a:solidFill>
                              <a:srgbClr val="0070C0"/>
                            </a:solidFill>
                            <a:latin typeface="Cambria Math" panose="02040503050406030204" pitchFamily="18" charset="0"/>
                          </a:rPr>
                          <m:t>𝑃</m:t>
                        </m:r>
                        <m:d>
                          <m:dPr>
                            <m:ctrlPr>
                              <a:rPr lang="en-US" i="1">
                                <a:solidFill>
                                  <a:srgbClr val="0070C0"/>
                                </a:solidFill>
                                <a:latin typeface="Cambria Math" panose="02040503050406030204" pitchFamily="18" charset="0"/>
                              </a:rPr>
                            </m:ctrlPr>
                          </m:dPr>
                          <m:e>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𝑠</m:t>
                                </m:r>
                              </m:e>
                              <m:sup>
                                <m:r>
                                  <a:rPr lang="en-US" i="1">
                                    <a:solidFill>
                                      <a:srgbClr val="0070C0"/>
                                    </a:solidFill>
                                    <a:latin typeface="Cambria Math" panose="02040503050406030204" pitchFamily="18" charset="0"/>
                                  </a:rPr>
                                  <m:t>′</m:t>
                                </m:r>
                              </m:sup>
                            </m:sSup>
                          </m:e>
                          <m:e>
                            <m:r>
                              <a:rPr lang="en-US" i="1">
                                <a:solidFill>
                                  <a:srgbClr val="0070C0"/>
                                </a:solidFill>
                                <a:latin typeface="Cambria Math" panose="02040503050406030204" pitchFamily="18" charset="0"/>
                              </a:rPr>
                              <m:t>𝑠</m:t>
                            </m:r>
                            <m:r>
                              <a:rPr lang="en-US" i="1">
                                <a:solidFill>
                                  <a:srgbClr val="0070C0"/>
                                </a:solidFill>
                                <a:latin typeface="Cambria Math" panose="02040503050406030204" pitchFamily="18" charset="0"/>
                              </a:rPr>
                              <m:t>,</m:t>
                            </m:r>
                            <m:r>
                              <a:rPr lang="en-US" i="1">
                                <a:solidFill>
                                  <a:srgbClr val="0070C0"/>
                                </a:solidFill>
                                <a:latin typeface="Cambria Math" panose="02040503050406030204" pitchFamily="18" charset="0"/>
                              </a:rPr>
                              <m:t>𝜋</m:t>
                            </m:r>
                            <m:d>
                              <m:dPr>
                                <m:ctrlPr>
                                  <a:rPr lang="en-US" i="1">
                                    <a:solidFill>
                                      <a:srgbClr val="0070C0"/>
                                    </a:solidFill>
                                    <a:latin typeface="Cambria Math" panose="02040503050406030204" pitchFamily="18" charset="0"/>
                                  </a:rPr>
                                </m:ctrlPr>
                              </m:dPr>
                              <m:e>
                                <m:r>
                                  <a:rPr lang="en-US" i="1">
                                    <a:solidFill>
                                      <a:srgbClr val="0070C0"/>
                                    </a:solidFill>
                                    <a:latin typeface="Cambria Math" panose="02040503050406030204" pitchFamily="18" charset="0"/>
                                  </a:rPr>
                                  <m:t>𝑠</m:t>
                                </m:r>
                              </m:e>
                            </m:d>
                          </m:e>
                        </m:d>
                      </m:e>
                    </m:nary>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𝑈</m:t>
                        </m:r>
                      </m:e>
                      <m:sub>
                        <m:r>
                          <a:rPr lang="en-US" i="1">
                            <a:solidFill>
                              <a:srgbClr val="0070C0"/>
                            </a:solidFill>
                            <a:latin typeface="Cambria Math" panose="02040503050406030204" pitchFamily="18" charset="0"/>
                          </a:rPr>
                          <m:t>𝑖</m:t>
                        </m:r>
                      </m:sub>
                    </m:sSub>
                    <m:r>
                      <a:rPr lang="en-US" i="1">
                        <a:solidFill>
                          <a:srgbClr val="0070C0"/>
                        </a:solidFill>
                        <a:latin typeface="Cambria Math" panose="02040503050406030204" pitchFamily="18" charset="0"/>
                      </a:rPr>
                      <m:t>(</m:t>
                    </m:r>
                    <m:sSup>
                      <m:sSupPr>
                        <m:ctrlPr>
                          <a:rPr lang="en-US" i="1">
                            <a:solidFill>
                              <a:srgbClr val="0070C0"/>
                            </a:solidFill>
                            <a:latin typeface="Cambria Math" panose="02040503050406030204" pitchFamily="18" charset="0"/>
                          </a:rPr>
                        </m:ctrlPr>
                      </m:sSupPr>
                      <m:e>
                        <m:r>
                          <a:rPr lang="en-US" i="1">
                            <a:solidFill>
                              <a:srgbClr val="0070C0"/>
                            </a:solidFill>
                            <a:latin typeface="Cambria Math" panose="02040503050406030204" pitchFamily="18" charset="0"/>
                          </a:rPr>
                          <m:t>𝑠</m:t>
                        </m:r>
                      </m:e>
                      <m:sup>
                        <m:r>
                          <a:rPr lang="en-US" i="1">
                            <a:solidFill>
                              <a:srgbClr val="0070C0"/>
                            </a:solidFill>
                            <a:latin typeface="Cambria Math" panose="02040503050406030204" pitchFamily="18" charset="0"/>
                          </a:rPr>
                          <m:t>′</m:t>
                        </m:r>
                      </m:sup>
                    </m:sSup>
                    <m:r>
                      <a:rPr lang="en-US" i="1">
                        <a:solidFill>
                          <a:srgbClr val="0070C0"/>
                        </a:solidFill>
                        <a:latin typeface="Cambria Math" panose="02040503050406030204" pitchFamily="18" charset="0"/>
                      </a:rPr>
                      <m:t>)</m:t>
                    </m:r>
                  </m:oMath>
                </a14:m>
                <a:endParaRPr lang="en-US" dirty="0">
                  <a:solidFill>
                    <a:srgbClr val="0070C0"/>
                  </a:solidFill>
                </a:endParaRPr>
              </a:p>
              <a:p>
                <a:endParaRPr lang="en-US" dirty="0">
                  <a:solidFill>
                    <a:srgbClr val="0070C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352927" y="1278071"/>
                <a:ext cx="8710862" cy="656013"/>
              </a:xfrm>
              <a:prstGeom prst="rect">
                <a:avLst/>
              </a:prstGeom>
              <a:blipFill rotWithShape="0">
                <a:blip r:embed="rId3"/>
                <a:stretch>
                  <a:fillRect l="-630" t="-67290" b="-62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12648" y="5433020"/>
                <a:ext cx="7921752" cy="923330"/>
              </a:xfrm>
              <a:prstGeom prst="rect">
                <a:avLst/>
              </a:prstGeom>
              <a:noFill/>
            </p:spPr>
            <p:txBody>
              <a:bodyPr wrap="square" rtlCol="0">
                <a:spAutoFit/>
              </a:bodyPr>
              <a:lstStyle/>
              <a:p>
                <a:r>
                  <a:rPr lang="en-US" dirty="0" smtClean="0">
                    <a:solidFill>
                      <a:srgbClr val="0070C0"/>
                    </a:solidFill>
                  </a:rPr>
                  <a:t>Note that from the last update rule for </a:t>
                </a:r>
                <a14:m>
                  <m:oMath xmlns:m="http://schemas.openxmlformats.org/officeDocument/2006/math">
                    <m:r>
                      <a:rPr lang="en-US" i="1" dirty="0" smtClean="0">
                        <a:solidFill>
                          <a:srgbClr val="0070C0"/>
                        </a:solidFill>
                        <a:latin typeface="Cambria Math" panose="02040503050406030204" pitchFamily="18" charset="0"/>
                      </a:rPr>
                      <m:t>𝑅</m:t>
                    </m:r>
                    <m:d>
                      <m:dPr>
                        <m:ctrlPr>
                          <a:rPr lang="en-US" i="1" dirty="0" smtClean="0">
                            <a:solidFill>
                              <a:srgbClr val="0070C0"/>
                            </a:solidFill>
                            <a:latin typeface="Cambria Math" panose="02040503050406030204" pitchFamily="18" charset="0"/>
                          </a:rPr>
                        </m:ctrlPr>
                      </m:dPr>
                      <m:e>
                        <m:r>
                          <a:rPr lang="en-US" i="1" dirty="0" smtClean="0">
                            <a:solidFill>
                              <a:srgbClr val="0070C0"/>
                            </a:solidFill>
                            <a:latin typeface="Cambria Math" panose="02040503050406030204" pitchFamily="18" charset="0"/>
                          </a:rPr>
                          <m:t>𝑠</m:t>
                        </m:r>
                        <m:r>
                          <a:rPr lang="en-US" i="1" dirty="0" smtClean="0">
                            <a:solidFill>
                              <a:srgbClr val="0070C0"/>
                            </a:solidFill>
                            <a:latin typeface="Cambria Math" panose="02040503050406030204" pitchFamily="18" charset="0"/>
                          </a:rPr>
                          <m:t>,</m:t>
                        </m:r>
                        <m:r>
                          <a:rPr lang="en-US" b="0" i="1" dirty="0" smtClean="0">
                            <a:solidFill>
                              <a:srgbClr val="0070C0"/>
                            </a:solidFill>
                            <a:latin typeface="Cambria Math" panose="02040503050406030204" pitchFamily="18" charset="0"/>
                          </a:rPr>
                          <m:t>𝑎</m:t>
                        </m:r>
                        <m:r>
                          <a:rPr lang="en-US" b="0" i="1" dirty="0" smtClean="0">
                            <a:solidFill>
                              <a:srgbClr val="0070C0"/>
                            </a:solidFill>
                            <a:latin typeface="Cambria Math" panose="02040503050406030204" pitchFamily="18" charset="0"/>
                          </a:rPr>
                          <m:t>,</m:t>
                        </m:r>
                        <m:sSup>
                          <m:sSupPr>
                            <m:ctrlPr>
                              <a:rPr lang="en-US" b="0" i="1" dirty="0" smtClean="0">
                                <a:solidFill>
                                  <a:srgbClr val="0070C0"/>
                                </a:solidFill>
                                <a:latin typeface="Cambria Math" panose="02040503050406030204" pitchFamily="18" charset="0"/>
                              </a:rPr>
                            </m:ctrlPr>
                          </m:sSupPr>
                          <m:e>
                            <m:r>
                              <a:rPr lang="en-US" b="0" i="1" dirty="0" smtClean="0">
                                <a:solidFill>
                                  <a:srgbClr val="0070C0"/>
                                </a:solidFill>
                                <a:latin typeface="Cambria Math" panose="02040503050406030204" pitchFamily="18" charset="0"/>
                              </a:rPr>
                              <m:t>𝑠</m:t>
                            </m:r>
                          </m:e>
                          <m:sup>
                            <m:r>
                              <a:rPr lang="en-US" b="0" i="1" dirty="0" smtClean="0">
                                <a:solidFill>
                                  <a:srgbClr val="0070C0"/>
                                </a:solidFill>
                                <a:latin typeface="Cambria Math" panose="02040503050406030204" pitchFamily="18" charset="0"/>
                              </a:rPr>
                              <m:t>′</m:t>
                            </m:r>
                          </m:sup>
                        </m:sSup>
                      </m:e>
                    </m:d>
                  </m:oMath>
                </a14:m>
                <a:r>
                  <a:rPr lang="en-US" dirty="0" smtClean="0">
                    <a:solidFill>
                      <a:srgbClr val="0070C0"/>
                    </a:solidFill>
                  </a:rPr>
                  <a:t>, you can easily derive the rule for </a:t>
                </a:r>
                <a14:m>
                  <m:oMath xmlns:m="http://schemas.openxmlformats.org/officeDocument/2006/math">
                    <m:r>
                      <a:rPr lang="en-US" b="0" i="1" smtClean="0">
                        <a:solidFill>
                          <a:srgbClr val="0070C0"/>
                        </a:solidFill>
                        <a:latin typeface="Cambria Math" panose="02040503050406030204" pitchFamily="18" charset="0"/>
                      </a:rPr>
                      <m:t>𝑅</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𝑠</m:t>
                    </m:r>
                    <m:r>
                      <a:rPr lang="en-US" b="0" i="1" smtClean="0">
                        <a:solidFill>
                          <a:srgbClr val="0070C0"/>
                        </a:solidFill>
                        <a:latin typeface="Cambria Math" panose="02040503050406030204" pitchFamily="18" charset="0"/>
                      </a:rPr>
                      <m:t>)</m:t>
                    </m:r>
                  </m:oMath>
                </a14:m>
                <a:r>
                  <a:rPr lang="en-US" dirty="0" smtClean="0">
                    <a:solidFill>
                      <a:srgbClr val="0070C0"/>
                    </a:solidFill>
                  </a:rPr>
                  <a:t> or </a:t>
                </a:r>
                <a14:m>
                  <m:oMath xmlns:m="http://schemas.openxmlformats.org/officeDocument/2006/math">
                    <m:r>
                      <a:rPr lang="en-US" b="0" i="1" smtClean="0">
                        <a:solidFill>
                          <a:srgbClr val="0070C0"/>
                        </a:solidFill>
                        <a:latin typeface="Cambria Math" panose="02040503050406030204" pitchFamily="18" charset="0"/>
                      </a:rPr>
                      <m:t>𝑅</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𝑠</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𝑎</m:t>
                    </m:r>
                    <m:r>
                      <a:rPr lang="en-US" b="0" i="1" smtClean="0">
                        <a:solidFill>
                          <a:srgbClr val="0070C0"/>
                        </a:solidFill>
                        <a:latin typeface="Cambria Math" panose="02040503050406030204" pitchFamily="18" charset="0"/>
                      </a:rPr>
                      <m:t>)</m:t>
                    </m:r>
                  </m:oMath>
                </a14:m>
                <a:r>
                  <a:rPr lang="en-US" dirty="0" smtClean="0">
                    <a:solidFill>
                      <a:srgbClr val="0070C0"/>
                    </a:solidFill>
                  </a:rPr>
                  <a:t> as they are just special cases where </a:t>
                </a:r>
                <a14:m>
                  <m:oMath xmlns:m="http://schemas.openxmlformats.org/officeDocument/2006/math">
                    <m:r>
                      <a:rPr lang="en-US" i="1" dirty="0">
                        <a:solidFill>
                          <a:srgbClr val="0070C0"/>
                        </a:solidFill>
                        <a:latin typeface="Cambria Math" panose="02040503050406030204" pitchFamily="18" charset="0"/>
                      </a:rPr>
                      <m:t>𝑅</m:t>
                    </m:r>
                    <m:d>
                      <m:dPr>
                        <m:ctrlPr>
                          <a:rPr lang="en-US" i="1" dirty="0">
                            <a:solidFill>
                              <a:srgbClr val="0070C0"/>
                            </a:solidFill>
                            <a:latin typeface="Cambria Math" panose="02040503050406030204" pitchFamily="18" charset="0"/>
                          </a:rPr>
                        </m:ctrlPr>
                      </m:dPr>
                      <m:e>
                        <m:r>
                          <a:rPr lang="en-US" i="1" dirty="0">
                            <a:solidFill>
                              <a:srgbClr val="0070C0"/>
                            </a:solidFill>
                            <a:latin typeface="Cambria Math" panose="02040503050406030204" pitchFamily="18" charset="0"/>
                          </a:rPr>
                          <m:t>𝑠</m:t>
                        </m:r>
                        <m:r>
                          <a:rPr lang="en-US" i="1" dirty="0">
                            <a:solidFill>
                              <a:srgbClr val="0070C0"/>
                            </a:solidFill>
                            <a:latin typeface="Cambria Math" panose="02040503050406030204" pitchFamily="18" charset="0"/>
                          </a:rPr>
                          <m:t>,</m:t>
                        </m:r>
                        <m:r>
                          <a:rPr lang="en-US" i="1" dirty="0">
                            <a:solidFill>
                              <a:srgbClr val="0070C0"/>
                            </a:solidFill>
                            <a:latin typeface="Cambria Math" panose="02040503050406030204" pitchFamily="18" charset="0"/>
                          </a:rPr>
                          <m:t>𝑎</m:t>
                        </m:r>
                        <m:r>
                          <a:rPr lang="en-US" i="1" dirty="0">
                            <a:solidFill>
                              <a:srgbClr val="0070C0"/>
                            </a:solidFill>
                            <a:latin typeface="Cambria Math" panose="02040503050406030204" pitchFamily="18" charset="0"/>
                          </a:rPr>
                          <m:t>,</m:t>
                        </m:r>
                        <m:sSup>
                          <m:sSupPr>
                            <m:ctrlPr>
                              <a:rPr lang="en-US" i="1" dirty="0">
                                <a:solidFill>
                                  <a:srgbClr val="0070C0"/>
                                </a:solidFill>
                                <a:latin typeface="Cambria Math" panose="02040503050406030204" pitchFamily="18" charset="0"/>
                              </a:rPr>
                            </m:ctrlPr>
                          </m:sSupPr>
                          <m:e>
                            <m:r>
                              <a:rPr lang="en-US" i="1" dirty="0">
                                <a:solidFill>
                                  <a:srgbClr val="0070C0"/>
                                </a:solidFill>
                                <a:latin typeface="Cambria Math" panose="02040503050406030204" pitchFamily="18" charset="0"/>
                              </a:rPr>
                              <m:t>𝑠</m:t>
                            </m:r>
                          </m:e>
                          <m:sup>
                            <m:r>
                              <a:rPr lang="en-US" i="1" dirty="0">
                                <a:solidFill>
                                  <a:srgbClr val="0070C0"/>
                                </a:solidFill>
                                <a:latin typeface="Cambria Math" panose="02040503050406030204" pitchFamily="18" charset="0"/>
                              </a:rPr>
                              <m:t>′</m:t>
                            </m:r>
                          </m:sup>
                        </m:sSup>
                      </m:e>
                    </m:d>
                  </m:oMath>
                </a14:m>
                <a:r>
                  <a:rPr lang="en-US" dirty="0" smtClean="0">
                    <a:solidFill>
                      <a:srgbClr val="0070C0"/>
                    </a:solidFill>
                  </a:rPr>
                  <a:t> is the same for different </a:t>
                </a:r>
                <a14:m>
                  <m:oMath xmlns:m="http://schemas.openxmlformats.org/officeDocument/2006/math">
                    <m:r>
                      <a:rPr lang="en-US" b="0" i="1" smtClean="0">
                        <a:solidFill>
                          <a:srgbClr val="0070C0"/>
                        </a:solidFill>
                        <a:latin typeface="Cambria Math" panose="02040503050406030204" pitchFamily="18" charset="0"/>
                      </a:rPr>
                      <m:t>𝑎</m:t>
                    </m:r>
                  </m:oMath>
                </a14:m>
                <a:r>
                  <a:rPr lang="en-US" dirty="0" smtClean="0">
                    <a:solidFill>
                      <a:srgbClr val="0070C0"/>
                    </a:solidFill>
                  </a:rPr>
                  <a:t> and/or </a:t>
                </a:r>
                <a14:m>
                  <m:oMath xmlns:m="http://schemas.openxmlformats.org/officeDocument/2006/math">
                    <m:r>
                      <a:rPr lang="en-US" b="0" i="1" smtClean="0">
                        <a:solidFill>
                          <a:srgbClr val="0070C0"/>
                        </a:solidFill>
                        <a:latin typeface="Cambria Math" panose="02040503050406030204" pitchFamily="18" charset="0"/>
                      </a:rPr>
                      <m:t>𝑠</m:t>
                    </m:r>
                    <m:r>
                      <a:rPr lang="en-US" b="0" i="1" smtClean="0">
                        <a:solidFill>
                          <a:srgbClr val="0070C0"/>
                        </a:solidFill>
                        <a:latin typeface="Cambria Math" panose="02040503050406030204" pitchFamily="18" charset="0"/>
                      </a:rPr>
                      <m:t>′</m:t>
                    </m:r>
                  </m:oMath>
                </a14:m>
                <a:endParaRPr lang="en-US" dirty="0">
                  <a:solidFill>
                    <a:srgbClr val="0070C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12648" y="5433020"/>
                <a:ext cx="7921752" cy="923330"/>
              </a:xfrm>
              <a:prstGeom prst="rect">
                <a:avLst/>
              </a:prstGeom>
              <a:blipFill rotWithShape="0">
                <a:blip r:embed="rId4"/>
                <a:stretch>
                  <a:fillRect l="-693" t="-3289" b="-9211"/>
                </a:stretch>
              </a:blipFill>
            </p:spPr>
            <p:txBody>
              <a:bodyPr/>
              <a:lstStyle/>
              <a:p>
                <a:r>
                  <a:rPr lang="en-US">
                    <a:noFill/>
                  </a:rPr>
                  <a:t> </a:t>
                </a:r>
              </a:p>
            </p:txBody>
          </p:sp>
        </mc:Fallback>
      </mc:AlternateContent>
    </p:spTree>
    <p:extLst>
      <p:ext uri="{BB962C8B-B14F-4D97-AF65-F5344CB8AC3E}">
        <p14:creationId xmlns:p14="http://schemas.microsoft.com/office/powerpoint/2010/main" val="940802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RL Applications / Examples</a:t>
            </a:r>
          </a:p>
        </p:txBody>
      </p:sp>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8</a:t>
            </a:fld>
            <a:endParaRPr lang="en-US" dirty="0"/>
          </a:p>
        </p:txBody>
      </p:sp>
      <p:sp>
        <p:nvSpPr>
          <p:cNvPr id="8" name="TextBox 7"/>
          <p:cNvSpPr txBox="1"/>
          <p:nvPr/>
        </p:nvSpPr>
        <p:spPr>
          <a:xfrm>
            <a:off x="3064041" y="1372965"/>
            <a:ext cx="2460289" cy="369332"/>
          </a:xfrm>
          <a:prstGeom prst="rect">
            <a:avLst/>
          </a:prstGeom>
          <a:noFill/>
        </p:spPr>
        <p:txBody>
          <a:bodyPr wrap="none" rtlCol="0">
            <a:spAutoFit/>
          </a:bodyPr>
          <a:lstStyle/>
          <a:p>
            <a:r>
              <a:rPr lang="en-US" dirty="0"/>
              <a:t>Helicopter </a:t>
            </a:r>
            <a:r>
              <a:rPr lang="en-US" dirty="0" err="1" smtClean="0"/>
              <a:t>Manoeuvres</a:t>
            </a:r>
            <a:endParaRPr lang="en-US" dirty="0"/>
          </a:p>
        </p:txBody>
      </p:sp>
      <p:pic>
        <p:nvPicPr>
          <p:cNvPr id="9" name="Picture 8">
            <a:hlinkClick r:id="rId3"/>
          </p:cNvPr>
          <p:cNvPicPr>
            <a:picLocks noChangeAspect="1"/>
          </p:cNvPicPr>
          <p:nvPr/>
        </p:nvPicPr>
        <p:blipFill>
          <a:blip r:embed="rId4"/>
          <a:stretch>
            <a:fillRect/>
          </a:stretch>
        </p:blipFill>
        <p:spPr>
          <a:xfrm>
            <a:off x="912143" y="1957137"/>
            <a:ext cx="6539496" cy="3600201"/>
          </a:xfrm>
          <a:prstGeom prst="rect">
            <a:avLst/>
          </a:prstGeom>
        </p:spPr>
      </p:pic>
    </p:spTree>
    <p:extLst>
      <p:ext uri="{BB962C8B-B14F-4D97-AF65-F5344CB8AC3E}">
        <p14:creationId xmlns:p14="http://schemas.microsoft.com/office/powerpoint/2010/main" val="391148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RL Applications / Examples</a:t>
            </a:r>
          </a:p>
        </p:txBody>
      </p:sp>
      <p:pic>
        <p:nvPicPr>
          <p:cNvPr id="7" name="Content Placeholder 6">
            <a:hlinkClick r:id="rId2"/>
          </p:cNvPr>
          <p:cNvPicPr>
            <a:picLocks noGrp="1" noChangeAspect="1"/>
          </p:cNvPicPr>
          <p:nvPr>
            <p:ph sz="quarter" idx="1"/>
          </p:nvPr>
        </p:nvPicPr>
        <p:blipFill>
          <a:blip r:embed="rId3"/>
          <a:stretch>
            <a:fillRect/>
          </a:stretch>
        </p:blipFill>
        <p:spPr>
          <a:xfrm>
            <a:off x="2286399" y="1764632"/>
            <a:ext cx="4344326" cy="4400884"/>
          </a:xfrm>
          <a:prstGeom prst="rect">
            <a:avLst/>
          </a:prstGeom>
        </p:spPr>
      </p:pic>
      <p:sp>
        <p:nvSpPr>
          <p:cNvPr id="4" name="Date Placeholder 3"/>
          <p:cNvSpPr>
            <a:spLocks noGrp="1"/>
          </p:cNvSpPr>
          <p:nvPr>
            <p:ph type="dt" sz="half" idx="10"/>
          </p:nvPr>
        </p:nvSpPr>
        <p:spPr/>
        <p:txBody>
          <a:bodyPr/>
          <a:lstStyle/>
          <a:p>
            <a:fld id="{25DF680D-2C67-4C95-A53E-F5B5FCCE787F}" type="datetime1">
              <a:rPr lang="en-US" smtClean="0"/>
              <a:t>11/13/2018</a:t>
            </a:fld>
            <a:endParaRPr lang="en-US" dirty="0"/>
          </a:p>
        </p:txBody>
      </p:sp>
      <p:sp>
        <p:nvSpPr>
          <p:cNvPr id="5" name="Footer Placeholder 4"/>
          <p:cNvSpPr>
            <a:spLocks noGrp="1"/>
          </p:cNvSpPr>
          <p:nvPr>
            <p:ph type="ftr" sz="quarter" idx="11"/>
          </p:nvPr>
        </p:nvSpPr>
        <p:spPr/>
        <p:txBody>
          <a:bodyPr/>
          <a:lstStyle/>
          <a:p>
            <a:r>
              <a:rPr lang="en-US" smtClean="0"/>
              <a:t>Fei Fang</a:t>
            </a:r>
            <a:endParaRPr lang="en-US" dirty="0"/>
          </a:p>
        </p:txBody>
      </p:sp>
      <p:sp>
        <p:nvSpPr>
          <p:cNvPr id="6" name="Slide Number Placeholder 5"/>
          <p:cNvSpPr>
            <a:spLocks noGrp="1"/>
          </p:cNvSpPr>
          <p:nvPr>
            <p:ph type="sldNum" sz="quarter" idx="12"/>
          </p:nvPr>
        </p:nvSpPr>
        <p:spPr/>
        <p:txBody>
          <a:bodyPr/>
          <a:lstStyle/>
          <a:p>
            <a:fld id="{A3B20E47-2A4C-4221-B6B9-A2AC2F1C1077}" type="slidenum">
              <a:rPr lang="en-US" smtClean="0"/>
              <a:pPr/>
              <a:t>9</a:t>
            </a:fld>
            <a:endParaRPr lang="en-US" dirty="0"/>
          </a:p>
        </p:txBody>
      </p:sp>
      <p:sp>
        <p:nvSpPr>
          <p:cNvPr id="8" name="TextBox 7"/>
          <p:cNvSpPr txBox="1"/>
          <p:nvPr/>
        </p:nvSpPr>
        <p:spPr>
          <a:xfrm>
            <a:off x="2951747" y="1278021"/>
            <a:ext cx="2625783" cy="369332"/>
          </a:xfrm>
          <a:prstGeom prst="rect">
            <a:avLst/>
          </a:prstGeom>
          <a:noFill/>
        </p:spPr>
        <p:txBody>
          <a:bodyPr wrap="none" rtlCol="0">
            <a:spAutoFit/>
          </a:bodyPr>
          <a:lstStyle/>
          <a:p>
            <a:r>
              <a:rPr lang="en-US" dirty="0" smtClean="0"/>
              <a:t>Learn to Play Atari Games</a:t>
            </a:r>
            <a:endParaRPr lang="en-US" dirty="0"/>
          </a:p>
        </p:txBody>
      </p:sp>
    </p:spTree>
    <p:extLst>
      <p:ext uri="{BB962C8B-B14F-4D97-AF65-F5344CB8AC3E}">
        <p14:creationId xmlns:p14="http://schemas.microsoft.com/office/powerpoint/2010/main" val="13749402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ngYangTheme">
  <a:themeElements>
    <a:clrScheme name="Teamcore_Color">
      <a:dk1>
        <a:sysClr val="windowText" lastClr="000000"/>
      </a:dk1>
      <a:lt1>
        <a:sysClr val="window" lastClr="FFFFFF"/>
      </a:lt1>
      <a:dk2>
        <a:srgbClr val="646B86"/>
      </a:dk2>
      <a:lt2>
        <a:srgbClr val="C5D1D7"/>
      </a:lt2>
      <a:accent1>
        <a:srgbClr val="900000"/>
      </a:accent1>
      <a:accent2>
        <a:srgbClr val="F0B81F"/>
      </a:accent2>
      <a:accent3>
        <a:srgbClr val="8CADAE"/>
      </a:accent3>
      <a:accent4>
        <a:srgbClr val="8C7B70"/>
      </a:accent4>
      <a:accent5>
        <a:srgbClr val="8FB08C"/>
      </a:accent5>
      <a:accent6>
        <a:srgbClr val="D19049"/>
      </a:accent6>
      <a:hlink>
        <a:srgbClr val="00A3D6"/>
      </a:hlink>
      <a:folHlink>
        <a:srgbClr val="694F07"/>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RongYangTheme" id="{D7630A04-C4F1-4873-A4EC-33A465EB564F}" vid="{97D5BBA1-6F79-4368-8DB0-1EFD1EF8D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RongYangTheme</Template>
  <TotalTime>15076</TotalTime>
  <Words>4702</Words>
  <Application>Microsoft Office PowerPoint</Application>
  <PresentationFormat>On-screen Show (4:3)</PresentationFormat>
  <Paragraphs>1065</Paragraphs>
  <Slides>75</Slides>
  <Notes>12</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75</vt:i4>
      </vt:variant>
    </vt:vector>
  </HeadingPairs>
  <TitlesOfParts>
    <vt:vector size="86" baseType="lpstr">
      <vt:lpstr>45 Helvetica Light</vt:lpstr>
      <vt:lpstr>CMU Serif Roman</vt:lpstr>
      <vt:lpstr>Geneva</vt:lpstr>
      <vt:lpstr>Arial</vt:lpstr>
      <vt:lpstr>Bookman Old Style</vt:lpstr>
      <vt:lpstr>Calibri</vt:lpstr>
      <vt:lpstr>Cambria Math</vt:lpstr>
      <vt:lpstr>Gill Sans MT</vt:lpstr>
      <vt:lpstr>Wingdings</vt:lpstr>
      <vt:lpstr>Wingdings 3</vt:lpstr>
      <vt:lpstr>RongYangTheme</vt:lpstr>
      <vt:lpstr>Artificial Intelligence: Representation and Problem Solving  Sequential Decision Making (3): Passive Reinforcement Learning</vt:lpstr>
      <vt:lpstr>Recap</vt:lpstr>
      <vt:lpstr>Outline</vt:lpstr>
      <vt:lpstr>What is Reinforcement Learning</vt:lpstr>
      <vt:lpstr>What is Reinforcement Learning</vt:lpstr>
      <vt:lpstr>What is Reinforcement Learning</vt:lpstr>
      <vt:lpstr>RL Applications / Examples</vt:lpstr>
      <vt:lpstr>RL Applications / Examples</vt:lpstr>
      <vt:lpstr>RL Applications / Examples</vt:lpstr>
      <vt:lpstr>Outline</vt:lpstr>
      <vt:lpstr>Passive RL</vt:lpstr>
      <vt:lpstr>Passive Reinforcement Learning</vt:lpstr>
      <vt:lpstr>Outline</vt:lpstr>
      <vt:lpstr>Model-Based Passive Reinforcement Learning</vt:lpstr>
      <vt:lpstr>Model-Based Passive Reinforcement Learning</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Model-Based Passive Reinforcement Learning</vt:lpstr>
      <vt:lpstr>Model-Based Passive Reinforcement Learning</vt:lpstr>
      <vt:lpstr>Model-Based Passive Reinforcement Learning</vt:lpstr>
      <vt:lpstr>Model-Based Passive Reinforcement Learning</vt:lpstr>
      <vt:lpstr>Exercise</vt:lpstr>
      <vt:lpstr>Exercise</vt:lpstr>
      <vt:lpstr>Model-Based Passive Reinforcement Learning</vt:lpstr>
      <vt:lpstr>Outline</vt:lpstr>
      <vt:lpstr>Passive Reinforcement Learning</vt:lpstr>
      <vt:lpstr>Model-Free Passive Reinforcement Learning</vt:lpstr>
      <vt:lpstr>Outline</vt:lpstr>
      <vt:lpstr>Direct Utility Estimation</vt:lpstr>
      <vt:lpstr>Example</vt:lpstr>
      <vt:lpstr>Example</vt:lpstr>
      <vt:lpstr>Example</vt:lpstr>
      <vt:lpstr>Example</vt:lpstr>
      <vt:lpstr>Direct Utility Estimation</vt:lpstr>
      <vt:lpstr>Outline</vt:lpstr>
      <vt:lpstr>Temporal-Different Learning (TD Learning)</vt:lpstr>
      <vt:lpstr>Temporal-Different Learning</vt:lpstr>
      <vt:lpstr>Temporal-Different Learning</vt:lpstr>
      <vt:lpstr>Exponential Moving Average</vt:lpstr>
      <vt:lpstr>Exponential Moving Average</vt:lpstr>
      <vt:lpstr>Temporal-Different Learning</vt:lpstr>
      <vt:lpstr>Example</vt:lpstr>
      <vt:lpstr>Example</vt:lpstr>
      <vt:lpstr>Example</vt:lpstr>
      <vt:lpstr>Example</vt:lpstr>
      <vt:lpstr>Example</vt:lpstr>
      <vt:lpstr>Quiz 1</vt:lpstr>
      <vt:lpstr>Quiz 1</vt:lpstr>
      <vt:lpstr>Temporal-Different Learning</vt:lpstr>
      <vt:lpstr>Temporal-Different Learning</vt:lpstr>
      <vt:lpstr>Summary</vt:lpstr>
      <vt:lpstr>Summary</vt:lpstr>
      <vt:lpstr>Passive RL</vt:lpstr>
      <vt:lpstr>Acknowledgment</vt:lpstr>
      <vt:lpstr>Backup Slides</vt:lpstr>
      <vt:lpstr>Recap</vt:lpstr>
      <vt:lpstr>Recap</vt:lpstr>
      <vt:lpstr>Recap</vt:lpstr>
      <vt:lpstr>Recap</vt:lpstr>
      <vt:lpstr>Recap</vt:lpstr>
      <vt:lpstr>Recap</vt:lpstr>
      <vt:lpstr>Recap</vt:lpstr>
      <vt:lpstr>Recap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 Fang</dc:creator>
  <cp:lastModifiedBy>Fei Fang</cp:lastModifiedBy>
  <cp:revision>1664</cp:revision>
  <cp:lastPrinted>2018-11-13T18:18:51Z</cp:lastPrinted>
  <dcterms:created xsi:type="dcterms:W3CDTF">2016-01-28T05:48:30Z</dcterms:created>
  <dcterms:modified xsi:type="dcterms:W3CDTF">2018-11-14T00:43:42Z</dcterms:modified>
</cp:coreProperties>
</file>